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sldIdLst>
    <p:sldId id="272" r:id="rId5"/>
    <p:sldId id="353" r:id="rId6"/>
    <p:sldId id="263" r:id="rId7"/>
    <p:sldId id="257" r:id="rId8"/>
    <p:sldId id="265" r:id="rId9"/>
    <p:sldId id="266" r:id="rId10"/>
    <p:sldId id="494" r:id="rId11"/>
    <p:sldId id="495" r:id="rId12"/>
    <p:sldId id="491" r:id="rId13"/>
    <p:sldId id="492" r:id="rId14"/>
    <p:sldId id="493" r:id="rId15"/>
    <p:sldId id="496" r:id="rId16"/>
    <p:sldId id="497" r:id="rId17"/>
    <p:sldId id="486" r:id="rId18"/>
    <p:sldId id="498" r:id="rId19"/>
    <p:sldId id="468" r:id="rId20"/>
    <p:sldId id="481" r:id="rId21"/>
    <p:sldId id="460" r:id="rId22"/>
    <p:sldId id="502" r:id="rId23"/>
    <p:sldId id="500" r:id="rId24"/>
    <p:sldId id="462" r:id="rId25"/>
    <p:sldId id="499" r:id="rId26"/>
    <p:sldId id="483" r:id="rId27"/>
    <p:sldId id="487" r:id="rId28"/>
    <p:sldId id="488" r:id="rId29"/>
    <p:sldId id="501" r:id="rId30"/>
    <p:sldId id="36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84"/>
    <a:srgbClr val="0CB393"/>
    <a:srgbClr val="C85B35"/>
    <a:srgbClr val="960E53"/>
    <a:srgbClr val="006C6F"/>
    <a:srgbClr val="005861"/>
    <a:srgbClr val="00C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4" autoAdjust="0"/>
    <p:restoredTop sz="95064" autoAdjust="0"/>
  </p:normalViewPr>
  <p:slideViewPr>
    <p:cSldViewPr snapToGrid="0" snapToObjects="1">
      <p:cViewPr varScale="1">
        <p:scale>
          <a:sx n="87" d="100"/>
          <a:sy n="87" d="100"/>
        </p:scale>
        <p:origin x="14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la\Downloads\REPORTES%20DE%20ENFERMERIA%20MAYO%20AGOSTO%2024%20(2)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Karla\Downloads\REPORTES%20DE%20ENFERMERIA%20MAYO%20AGOSTO%2024%20(2)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Alumnos atendidos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ALUMNOS</c:v>
                </c:pt>
              </c:strCache>
            </c:strRef>
          </c:tx>
          <c:spPr>
            <a:solidFill>
              <a:srgbClr val="006C6F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F-4420-8343-7B44B8AE6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7922304"/>
        <c:axId val="597914024"/>
        <c:axId val="0"/>
      </c:bar3DChart>
      <c:catAx>
        <c:axId val="59792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97914024"/>
        <c:crosses val="autoZero"/>
        <c:auto val="1"/>
        <c:lblAlgn val="ctr"/>
        <c:lblOffset val="100"/>
        <c:noMultiLvlLbl val="0"/>
      </c:catAx>
      <c:valAx>
        <c:axId val="59791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586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9792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ALUMNOS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E7-4BA9-9E2F-83432A52DD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E7-4BA9-9E2F-83432A52DD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E7-4BA9-9E2F-83432A52DD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E7-4BA9-9E2F-83432A52DDAC}"/>
              </c:ext>
            </c:extLst>
          </c:dPt>
          <c:dLbls>
            <c:dLbl>
              <c:idx val="0"/>
              <c:layout>
                <c:manualLayout>
                  <c:x val="7.7178655029876933E-2"/>
                  <c:y val="3.5922791455467055E-2"/>
                </c:manualLayout>
              </c:layout>
              <c:tx>
                <c:rich>
                  <a:bodyPr/>
                  <a:lstStyle/>
                  <a:p>
                    <a:fld id="{6459C814-5EE8-44BD-A676-49ECA67CADDB}" type="PERCENTAGE">
                      <a:rPr lang="en-US" baseline="0" smtClean="0"/>
                      <a:pPr/>
                      <a:t>[PORCENTAJE]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E7-4BA9-9E2F-83432A52DDAC}"/>
                </c:ext>
              </c:extLst>
            </c:dLbl>
            <c:dLbl>
              <c:idx val="1"/>
              <c:layout>
                <c:manualLayout>
                  <c:x val="4.1557971056835702E-2"/>
                  <c:y val="-0.10520246069101065"/>
                </c:manualLayout>
              </c:layout>
              <c:tx>
                <c:rich>
                  <a:bodyPr/>
                  <a:lstStyle/>
                  <a:p>
                    <a:fld id="{47A3C96F-60C8-4018-84C9-3B71A4EC7F26}" type="PERCENTAGE">
                      <a:rPr lang="en-US" baseline="0" smtClean="0"/>
                      <a:pPr/>
                      <a:t>[PORCENTAJE]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9931037061882"/>
                      <c:h val="0.127602280955829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E7-4BA9-9E2F-83432A52DDAC}"/>
                </c:ext>
              </c:extLst>
            </c:dLbl>
            <c:dLbl>
              <c:idx val="2"/>
              <c:layout>
                <c:manualLayout>
                  <c:x val="-8.9052294265242887E-3"/>
                  <c:y val="1.5395482052343023E-2"/>
                </c:manualLayout>
              </c:layout>
              <c:tx>
                <c:rich>
                  <a:bodyPr/>
                  <a:lstStyle/>
                  <a:p>
                    <a:fld id="{4997374F-2897-4784-AA06-0A65562C0EFE}" type="PERCENTAGE">
                      <a:rPr lang="en-US" baseline="0" smtClean="0"/>
                      <a:pPr/>
                      <a:t>[PORCENTAJE]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FE7-4BA9-9E2F-83432A52DDA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Hoja1!$A$2:$A$5</c:f>
              <c:strCache>
                <c:ptCount val="3"/>
                <c:pt idx="0">
                  <c:v>CRISIS DE ANSIEDAD</c:v>
                </c:pt>
                <c:pt idx="1">
                  <c:v>PROBLEMAS FAMILIARES</c:v>
                </c:pt>
                <c:pt idx="2">
                  <c:v>PROBLEMAS EMOCIONALES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E7-4BA9-9E2F-83432A52D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1"/>
              <a:t>CONSULTAS MÉDICAS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AGOSTO!$L$13</c:f>
              <c:strCache>
                <c:ptCount val="1"/>
                <c:pt idx="0">
                  <c:v>Alumnos</c:v>
                </c:pt>
              </c:strCache>
            </c:strRef>
          </c:tx>
          <c:spPr>
            <a:solidFill>
              <a:srgbClr val="009C84"/>
            </a:solidFill>
            <a:ln>
              <a:noFill/>
            </a:ln>
            <a:effectLst/>
            <a:sp3d/>
          </c:spPr>
          <c:invertIfNegative val="0"/>
          <c:cat>
            <c:strRef>
              <c:f>AGOSTO!$M$15:$P$15</c:f>
              <c:strCache>
                <c:ptCount val="4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</c:strCache>
            </c:strRef>
          </c:cat>
          <c:val>
            <c:numRef>
              <c:f>AGOSTO!$M$13:$P$13</c:f>
              <c:numCache>
                <c:formatCode>General</c:formatCode>
                <c:ptCount val="4"/>
                <c:pt idx="0">
                  <c:v>54</c:v>
                </c:pt>
                <c:pt idx="1">
                  <c:v>52</c:v>
                </c:pt>
                <c:pt idx="2">
                  <c:v>38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81-49DD-90B5-560713FBB0F5}"/>
            </c:ext>
          </c:extLst>
        </c:ser>
        <c:ser>
          <c:idx val="1"/>
          <c:order val="1"/>
          <c:tx>
            <c:strRef>
              <c:f>AGOSTO!$L$14</c:f>
              <c:strCache>
                <c:ptCount val="1"/>
                <c:pt idx="0">
                  <c:v>Docentes y Admiistrativos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AGOSTO!$M$15:$P$15</c:f>
              <c:strCache>
                <c:ptCount val="4"/>
                <c:pt idx="0">
                  <c:v>Mayo</c:v>
                </c:pt>
                <c:pt idx="1">
                  <c:v>Junio</c:v>
                </c:pt>
                <c:pt idx="2">
                  <c:v>Julio</c:v>
                </c:pt>
                <c:pt idx="3">
                  <c:v>Agosto</c:v>
                </c:pt>
              </c:strCache>
            </c:strRef>
          </c:cat>
          <c:val>
            <c:numRef>
              <c:f>AGOSTO!$M$14:$P$14</c:f>
              <c:numCache>
                <c:formatCode>General</c:formatCode>
                <c:ptCount val="4"/>
                <c:pt idx="0">
                  <c:v>23</c:v>
                </c:pt>
                <c:pt idx="1">
                  <c:v>27</c:v>
                </c:pt>
                <c:pt idx="2">
                  <c:v>15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81-49DD-90B5-560713FBB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6058072"/>
        <c:axId val="376062392"/>
        <c:axId val="0"/>
      </c:bar3DChart>
      <c:catAx>
        <c:axId val="37605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76062392"/>
        <c:crosses val="autoZero"/>
        <c:auto val="1"/>
        <c:lblAlgn val="ctr"/>
        <c:lblOffset val="100"/>
        <c:noMultiLvlLbl val="0"/>
      </c:catAx>
      <c:valAx>
        <c:axId val="376062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76058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AGOSTO!$M$15:$P$15</cx:f>
        <cx:lvl ptCount="4">
          <cx:pt idx="0">Mayo</cx:pt>
          <cx:pt idx="1">Junio</cx:pt>
          <cx:pt idx="2">Julio</cx:pt>
          <cx:pt idx="3">Agosto</cx:pt>
        </cx:lvl>
      </cx:strDim>
      <cx:numDim type="size">
        <cx:f dir="row">AGOSTO!$M$16:$P$16</cx:f>
        <cx:lvl ptCount="4" formatCode="Estándar">
          <cx:pt idx="0">77</cx:pt>
          <cx:pt idx="1">79</cx:pt>
          <cx:pt idx="2">53</cx:pt>
          <cx:pt idx="3">25</cx:pt>
        </cx:lvl>
      </cx:numDim>
    </cx:data>
  </cx:chartData>
  <cx:chart>
    <cx:title pos="t" align="ctr" overlay="0">
      <cx:tx>
        <cx:txData>
          <cx:v>CONSULTAS MÉDICAS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s-ES" sz="18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CONSULTAS MÉDICAS</a:t>
          </a:r>
        </a:p>
      </cx:txPr>
    </cx:title>
    <cx:plotArea>
      <cx:plotAreaRegion>
        <cx:series layoutId="sunburst" uniqueId="{8721A865-5DC0-43F0-9DBF-96022A9E2AC3}">
          <cx:dataLabels pos="ctr"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4C0D1-9E72-41EE-AC07-D79E7C78532C}" type="doc">
      <dgm:prSet loTypeId="urn:microsoft.com/office/officeart/2008/layout/HexagonCluster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D038FC81-2390-44B9-93D4-D071A4225532}">
      <dgm:prSet phldrT="[Texto]" custT="1"/>
      <dgm:spPr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5861"/>
            </a:gs>
          </a:gsLst>
        </a:gradFill>
      </dgm:spPr>
      <dgm:t>
        <a:bodyPr/>
        <a:lstStyle/>
        <a:p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Recolección de tapitas</a:t>
          </a:r>
        </a:p>
      </dgm:t>
    </dgm:pt>
    <dgm:pt modelId="{E63CF65C-8D9F-4DCF-AF47-1C694EA8E4A5}" type="parTrans" cxnId="{275AD501-6A35-448C-BB02-FE86F8501892}">
      <dgm:prSet/>
      <dgm:spPr/>
      <dgm:t>
        <a:bodyPr/>
        <a:lstStyle/>
        <a:p>
          <a:endParaRPr lang="es-MX"/>
        </a:p>
      </dgm:t>
    </dgm:pt>
    <dgm:pt modelId="{B5AAB044-597E-439A-9114-5E473C36B453}" type="sibTrans" cxnId="{275AD501-6A35-448C-BB02-FE86F8501892}">
      <dgm:prSet/>
      <dgm:spPr>
        <a:blipFill dpi="0" rotWithShape="1">
          <a:blip xmlns:r="http://schemas.openxmlformats.org/officeDocument/2006/relationships" r:embed="rId1"/>
          <a:srcRect/>
          <a:stretch>
            <a:fillRect t="1208" b="-13000"/>
          </a:stretch>
        </a:blipFill>
      </dgm:spPr>
      <dgm:t>
        <a:bodyPr/>
        <a:lstStyle/>
        <a:p>
          <a:endParaRPr lang="es-MX"/>
        </a:p>
      </dgm:t>
    </dgm:pt>
    <dgm:pt modelId="{A6B14C98-822F-4590-9455-CE13CEB1F812}">
      <dgm:prSet phldrT="[Texto]" custT="1"/>
      <dgm:spPr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6C6F"/>
            </a:gs>
          </a:gsLst>
        </a:gradFill>
      </dgm:spPr>
      <dgm:t>
        <a:bodyPr/>
        <a:lstStyle/>
        <a:p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Reciclaje de papel</a:t>
          </a:r>
        </a:p>
      </dgm:t>
    </dgm:pt>
    <dgm:pt modelId="{0B97BA8C-B50F-41C9-A494-A17F5F572013}" type="parTrans" cxnId="{3B385201-04D5-4C36-8185-03F8E8F94ED9}">
      <dgm:prSet/>
      <dgm:spPr/>
      <dgm:t>
        <a:bodyPr/>
        <a:lstStyle/>
        <a:p>
          <a:endParaRPr lang="es-MX"/>
        </a:p>
      </dgm:t>
    </dgm:pt>
    <dgm:pt modelId="{4B8724E9-1099-4F39-94F5-73DA93FD6BB7}" type="sibTrans" cxnId="{3B385201-04D5-4C36-8185-03F8E8F94ED9}">
      <dgm:prSet/>
      <dgm:spPr>
        <a:blipFill dpi="0" rotWithShape="1">
          <a:blip xmlns:r="http://schemas.openxmlformats.org/officeDocument/2006/relationships" r:embed="rId2"/>
          <a:srcRect/>
          <a:stretch>
            <a:fillRect l="-16748" r="1643"/>
          </a:stretch>
        </a:blipFill>
      </dgm:spPr>
      <dgm:t>
        <a:bodyPr/>
        <a:lstStyle/>
        <a:p>
          <a:endParaRPr lang="es-MX"/>
        </a:p>
      </dgm:t>
    </dgm:pt>
    <dgm:pt modelId="{C46E7E66-9A98-4A4F-ABDE-1EBB6A805CCC}">
      <dgm:prSet phldrT="[Texto]" custT="1"/>
      <dgm:spPr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6C6F"/>
            </a:gs>
          </a:gsLst>
        </a:gradFill>
      </dgm:spPr>
      <dgm:t>
        <a:bodyPr/>
        <a:lstStyle/>
        <a:p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Limpieza de espacios públicos</a:t>
          </a:r>
        </a:p>
      </dgm:t>
    </dgm:pt>
    <dgm:pt modelId="{1D5E71FA-E9F6-4394-B430-A6338A3C32AB}" type="parTrans" cxnId="{2C1F5B25-00EB-4BFF-BD31-951093704FA2}">
      <dgm:prSet/>
      <dgm:spPr/>
      <dgm:t>
        <a:bodyPr/>
        <a:lstStyle/>
        <a:p>
          <a:endParaRPr lang="es-MX"/>
        </a:p>
      </dgm:t>
    </dgm:pt>
    <dgm:pt modelId="{D1135C53-1F2A-47BB-BB81-AEE93AA82FFB}" type="sibTrans" cxnId="{2C1F5B25-00EB-4BFF-BD31-951093704FA2}">
      <dgm:prSet/>
      <dgm:spPr>
        <a:blipFill dpi="0" rotWithShape="1">
          <a:blip xmlns:r="http://schemas.openxmlformats.org/officeDocument/2006/relationships" r:embed="rId3"/>
          <a:srcRect/>
          <a:stretch>
            <a:fillRect l="-9538" r="-3281"/>
          </a:stretch>
        </a:blipFill>
      </dgm:spPr>
      <dgm:t>
        <a:bodyPr/>
        <a:lstStyle/>
        <a:p>
          <a:endParaRPr lang="es-MX"/>
        </a:p>
      </dgm:t>
    </dgm:pt>
    <dgm:pt modelId="{F86564F0-9337-4B26-824C-EBC540761BEB}" type="pres">
      <dgm:prSet presAssocID="{9AB4C0D1-9E72-41EE-AC07-D79E7C78532C}" presName="Name0" presStyleCnt="0">
        <dgm:presLayoutVars>
          <dgm:chMax val="21"/>
          <dgm:chPref val="21"/>
        </dgm:presLayoutVars>
      </dgm:prSet>
      <dgm:spPr/>
    </dgm:pt>
    <dgm:pt modelId="{4E95E8B8-89AE-4950-BED0-5F5FF9DD88FE}" type="pres">
      <dgm:prSet presAssocID="{D038FC81-2390-44B9-93D4-D071A4225532}" presName="text1" presStyleCnt="0"/>
      <dgm:spPr/>
    </dgm:pt>
    <dgm:pt modelId="{041DB0DC-5A88-4C01-A627-230A0D889646}" type="pres">
      <dgm:prSet presAssocID="{D038FC81-2390-44B9-93D4-D071A422553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7A60FC0-93CB-48AE-BE4A-79B896FF2C83}" type="pres">
      <dgm:prSet presAssocID="{D038FC81-2390-44B9-93D4-D071A4225532}" presName="textaccent1" presStyleCnt="0"/>
      <dgm:spPr/>
    </dgm:pt>
    <dgm:pt modelId="{5313EEF7-C3DE-4A47-8533-C6B205697247}" type="pres">
      <dgm:prSet presAssocID="{D038FC81-2390-44B9-93D4-D071A4225532}" presName="accentRepeatNode" presStyleLbl="solidAlignAcc1" presStyleIdx="0" presStyleCnt="6"/>
      <dgm:spPr/>
    </dgm:pt>
    <dgm:pt modelId="{7B7FF120-06FA-41CA-84FF-DA5E868FD9B8}" type="pres">
      <dgm:prSet presAssocID="{B5AAB044-597E-439A-9114-5E473C36B453}" presName="image1" presStyleCnt="0"/>
      <dgm:spPr/>
    </dgm:pt>
    <dgm:pt modelId="{6AE82CA9-312F-4870-A4DB-BCC099066581}" type="pres">
      <dgm:prSet presAssocID="{B5AAB044-597E-439A-9114-5E473C36B453}" presName="imageRepeatNode" presStyleLbl="alignAcc1" presStyleIdx="0" presStyleCnt="3"/>
      <dgm:spPr/>
    </dgm:pt>
    <dgm:pt modelId="{661CC93E-E879-429D-8E66-9D31A09D1BF7}" type="pres">
      <dgm:prSet presAssocID="{B5AAB044-597E-439A-9114-5E473C36B453}" presName="imageaccent1" presStyleCnt="0"/>
      <dgm:spPr/>
    </dgm:pt>
    <dgm:pt modelId="{CC57F215-C58F-4351-96DF-22DD7CBAEBBE}" type="pres">
      <dgm:prSet presAssocID="{B5AAB044-597E-439A-9114-5E473C36B453}" presName="accentRepeatNode" presStyleLbl="solidAlignAcc1" presStyleIdx="1" presStyleCnt="6"/>
      <dgm:spPr/>
    </dgm:pt>
    <dgm:pt modelId="{CDFA6182-9DBC-4A7E-91DF-F884812673C5}" type="pres">
      <dgm:prSet presAssocID="{A6B14C98-822F-4590-9455-CE13CEB1F812}" presName="text2" presStyleCnt="0"/>
      <dgm:spPr/>
    </dgm:pt>
    <dgm:pt modelId="{FE65E8E4-2F8E-4B62-8286-708FFEF85BB8}" type="pres">
      <dgm:prSet presAssocID="{A6B14C98-822F-4590-9455-CE13CEB1F812}" presName="textRepeatNode" presStyleLbl="alignNode1" presStyleIdx="1" presStyleCnt="3" custLinFactNeighborX="1602" custLinFactNeighborY="1858">
        <dgm:presLayoutVars>
          <dgm:chMax val="0"/>
          <dgm:chPref val="0"/>
          <dgm:bulletEnabled val="1"/>
        </dgm:presLayoutVars>
      </dgm:prSet>
      <dgm:spPr/>
    </dgm:pt>
    <dgm:pt modelId="{2C6D5A16-2A8E-4DB8-9A4D-19D075441F06}" type="pres">
      <dgm:prSet presAssocID="{A6B14C98-822F-4590-9455-CE13CEB1F812}" presName="textaccent2" presStyleCnt="0"/>
      <dgm:spPr/>
    </dgm:pt>
    <dgm:pt modelId="{33F01E8D-5318-4661-82E5-0F8A9E0FB328}" type="pres">
      <dgm:prSet presAssocID="{A6B14C98-822F-4590-9455-CE13CEB1F812}" presName="accentRepeatNode" presStyleLbl="solidAlignAcc1" presStyleIdx="2" presStyleCnt="6"/>
      <dgm:spPr/>
    </dgm:pt>
    <dgm:pt modelId="{736A5835-EDC0-4D94-964F-937168633013}" type="pres">
      <dgm:prSet presAssocID="{4B8724E9-1099-4F39-94F5-73DA93FD6BB7}" presName="image2" presStyleCnt="0"/>
      <dgm:spPr/>
    </dgm:pt>
    <dgm:pt modelId="{C3B6AD51-0473-41AD-9A5C-ED11A281D714}" type="pres">
      <dgm:prSet presAssocID="{4B8724E9-1099-4F39-94F5-73DA93FD6BB7}" presName="imageRepeatNode" presStyleLbl="alignAcc1" presStyleIdx="1" presStyleCnt="3"/>
      <dgm:spPr/>
    </dgm:pt>
    <dgm:pt modelId="{E979BEFB-92FC-4F0B-A3DB-30BD27D1B06D}" type="pres">
      <dgm:prSet presAssocID="{4B8724E9-1099-4F39-94F5-73DA93FD6BB7}" presName="imageaccent2" presStyleCnt="0"/>
      <dgm:spPr/>
    </dgm:pt>
    <dgm:pt modelId="{F1E786BE-E574-4D64-9643-465B6459D7FD}" type="pres">
      <dgm:prSet presAssocID="{4B8724E9-1099-4F39-94F5-73DA93FD6BB7}" presName="accentRepeatNode" presStyleLbl="solidAlignAcc1" presStyleIdx="3" presStyleCnt="6"/>
      <dgm:spPr/>
    </dgm:pt>
    <dgm:pt modelId="{A4B02ABC-23B4-4A0B-BCD0-27F3D05A5246}" type="pres">
      <dgm:prSet presAssocID="{C46E7E66-9A98-4A4F-ABDE-1EBB6A805CCC}" presName="text3" presStyleCnt="0"/>
      <dgm:spPr/>
    </dgm:pt>
    <dgm:pt modelId="{E69137F7-2430-4243-BD0F-F3195BC79AFD}" type="pres">
      <dgm:prSet presAssocID="{C46E7E66-9A98-4A4F-ABDE-1EBB6A805CCC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06E154A-AC99-4932-A349-F561324F6A9C}" type="pres">
      <dgm:prSet presAssocID="{C46E7E66-9A98-4A4F-ABDE-1EBB6A805CCC}" presName="textaccent3" presStyleCnt="0"/>
      <dgm:spPr/>
    </dgm:pt>
    <dgm:pt modelId="{212D37E1-5B50-46AB-AE10-BD5E9386CD76}" type="pres">
      <dgm:prSet presAssocID="{C46E7E66-9A98-4A4F-ABDE-1EBB6A805CCC}" presName="accentRepeatNode" presStyleLbl="solidAlignAcc1" presStyleIdx="4" presStyleCnt="6"/>
      <dgm:spPr/>
    </dgm:pt>
    <dgm:pt modelId="{0085F8A6-EF6F-4F53-941A-C61E6851C656}" type="pres">
      <dgm:prSet presAssocID="{D1135C53-1F2A-47BB-BB81-AEE93AA82FFB}" presName="image3" presStyleCnt="0"/>
      <dgm:spPr/>
    </dgm:pt>
    <dgm:pt modelId="{02A265B2-083E-462E-91DA-CFCAAAF3DF79}" type="pres">
      <dgm:prSet presAssocID="{D1135C53-1F2A-47BB-BB81-AEE93AA82FFB}" presName="imageRepeatNode" presStyleLbl="alignAcc1" presStyleIdx="2" presStyleCnt="3"/>
      <dgm:spPr/>
    </dgm:pt>
    <dgm:pt modelId="{AE8A5E0C-AB72-4B97-95DC-E6E43DE303C8}" type="pres">
      <dgm:prSet presAssocID="{D1135C53-1F2A-47BB-BB81-AEE93AA82FFB}" presName="imageaccent3" presStyleCnt="0"/>
      <dgm:spPr/>
    </dgm:pt>
    <dgm:pt modelId="{3484FB17-6E8F-4094-84EA-A0C48719AD44}" type="pres">
      <dgm:prSet presAssocID="{D1135C53-1F2A-47BB-BB81-AEE93AA82FFB}" presName="accentRepeatNode" presStyleLbl="solidAlignAcc1" presStyleIdx="5" presStyleCnt="6"/>
      <dgm:spPr/>
    </dgm:pt>
  </dgm:ptLst>
  <dgm:cxnLst>
    <dgm:cxn modelId="{611A5100-FC26-4833-B7A5-D91F5F7F7F25}" type="presOf" srcId="{4B8724E9-1099-4F39-94F5-73DA93FD6BB7}" destId="{C3B6AD51-0473-41AD-9A5C-ED11A281D714}" srcOrd="0" destOrd="0" presId="urn:microsoft.com/office/officeart/2008/layout/HexagonCluster"/>
    <dgm:cxn modelId="{3B385201-04D5-4C36-8185-03F8E8F94ED9}" srcId="{9AB4C0D1-9E72-41EE-AC07-D79E7C78532C}" destId="{A6B14C98-822F-4590-9455-CE13CEB1F812}" srcOrd="1" destOrd="0" parTransId="{0B97BA8C-B50F-41C9-A494-A17F5F572013}" sibTransId="{4B8724E9-1099-4F39-94F5-73DA93FD6BB7}"/>
    <dgm:cxn modelId="{275AD501-6A35-448C-BB02-FE86F8501892}" srcId="{9AB4C0D1-9E72-41EE-AC07-D79E7C78532C}" destId="{D038FC81-2390-44B9-93D4-D071A4225532}" srcOrd="0" destOrd="0" parTransId="{E63CF65C-8D9F-4DCF-AF47-1C694EA8E4A5}" sibTransId="{B5AAB044-597E-439A-9114-5E473C36B453}"/>
    <dgm:cxn modelId="{C7ED631A-EE04-4519-A5A3-6C8FA080C8DB}" type="presOf" srcId="{D038FC81-2390-44B9-93D4-D071A4225532}" destId="{041DB0DC-5A88-4C01-A627-230A0D889646}" srcOrd="0" destOrd="0" presId="urn:microsoft.com/office/officeart/2008/layout/HexagonCluster"/>
    <dgm:cxn modelId="{2C1F5B25-00EB-4BFF-BD31-951093704FA2}" srcId="{9AB4C0D1-9E72-41EE-AC07-D79E7C78532C}" destId="{C46E7E66-9A98-4A4F-ABDE-1EBB6A805CCC}" srcOrd="2" destOrd="0" parTransId="{1D5E71FA-E9F6-4394-B430-A6338A3C32AB}" sibTransId="{D1135C53-1F2A-47BB-BB81-AEE93AA82FFB}"/>
    <dgm:cxn modelId="{CFEF0663-6B36-4486-BE8D-C70DCA102DCF}" type="presOf" srcId="{B5AAB044-597E-439A-9114-5E473C36B453}" destId="{6AE82CA9-312F-4870-A4DB-BCC099066581}" srcOrd="0" destOrd="0" presId="urn:microsoft.com/office/officeart/2008/layout/HexagonCluster"/>
    <dgm:cxn modelId="{69AD329B-CECD-49A3-95DD-7D627D2C519A}" type="presOf" srcId="{C46E7E66-9A98-4A4F-ABDE-1EBB6A805CCC}" destId="{E69137F7-2430-4243-BD0F-F3195BC79AFD}" srcOrd="0" destOrd="0" presId="urn:microsoft.com/office/officeart/2008/layout/HexagonCluster"/>
    <dgm:cxn modelId="{6E2EF0BB-DA48-4268-84E6-B696E0EC6538}" type="presOf" srcId="{A6B14C98-822F-4590-9455-CE13CEB1F812}" destId="{FE65E8E4-2F8E-4B62-8286-708FFEF85BB8}" srcOrd="0" destOrd="0" presId="urn:microsoft.com/office/officeart/2008/layout/HexagonCluster"/>
    <dgm:cxn modelId="{FFB700C8-C963-4A61-8210-94C22D46C477}" type="presOf" srcId="{D1135C53-1F2A-47BB-BB81-AEE93AA82FFB}" destId="{02A265B2-083E-462E-91DA-CFCAAAF3DF79}" srcOrd="0" destOrd="0" presId="urn:microsoft.com/office/officeart/2008/layout/HexagonCluster"/>
    <dgm:cxn modelId="{32E4EBCF-55E4-475F-95E6-B50B083993D3}" type="presOf" srcId="{9AB4C0D1-9E72-41EE-AC07-D79E7C78532C}" destId="{F86564F0-9337-4B26-824C-EBC540761BEB}" srcOrd="0" destOrd="0" presId="urn:microsoft.com/office/officeart/2008/layout/HexagonCluster"/>
    <dgm:cxn modelId="{A2F61A1F-65D6-4813-9111-6BC705C7CBF5}" type="presParOf" srcId="{F86564F0-9337-4B26-824C-EBC540761BEB}" destId="{4E95E8B8-89AE-4950-BED0-5F5FF9DD88FE}" srcOrd="0" destOrd="0" presId="urn:microsoft.com/office/officeart/2008/layout/HexagonCluster"/>
    <dgm:cxn modelId="{5C49932B-E6CB-4134-9B11-EBB2BC421AFA}" type="presParOf" srcId="{4E95E8B8-89AE-4950-BED0-5F5FF9DD88FE}" destId="{041DB0DC-5A88-4C01-A627-230A0D889646}" srcOrd="0" destOrd="0" presId="urn:microsoft.com/office/officeart/2008/layout/HexagonCluster"/>
    <dgm:cxn modelId="{27747DE1-D5EE-4A0B-943E-05DF56F9C2A7}" type="presParOf" srcId="{F86564F0-9337-4B26-824C-EBC540761BEB}" destId="{67A60FC0-93CB-48AE-BE4A-79B896FF2C83}" srcOrd="1" destOrd="0" presId="urn:microsoft.com/office/officeart/2008/layout/HexagonCluster"/>
    <dgm:cxn modelId="{A1FBCC22-6FCA-49F4-9327-2CD596A4B30C}" type="presParOf" srcId="{67A60FC0-93CB-48AE-BE4A-79B896FF2C83}" destId="{5313EEF7-C3DE-4A47-8533-C6B205697247}" srcOrd="0" destOrd="0" presId="urn:microsoft.com/office/officeart/2008/layout/HexagonCluster"/>
    <dgm:cxn modelId="{F7197CA5-15A8-4042-9B99-AC51780F434C}" type="presParOf" srcId="{F86564F0-9337-4B26-824C-EBC540761BEB}" destId="{7B7FF120-06FA-41CA-84FF-DA5E868FD9B8}" srcOrd="2" destOrd="0" presId="urn:microsoft.com/office/officeart/2008/layout/HexagonCluster"/>
    <dgm:cxn modelId="{607963BF-78D7-48F8-AC6D-02A37E34DEE7}" type="presParOf" srcId="{7B7FF120-06FA-41CA-84FF-DA5E868FD9B8}" destId="{6AE82CA9-312F-4870-A4DB-BCC099066581}" srcOrd="0" destOrd="0" presId="urn:microsoft.com/office/officeart/2008/layout/HexagonCluster"/>
    <dgm:cxn modelId="{55E93259-E2E1-4570-ADA1-4A8FC096358C}" type="presParOf" srcId="{F86564F0-9337-4B26-824C-EBC540761BEB}" destId="{661CC93E-E879-429D-8E66-9D31A09D1BF7}" srcOrd="3" destOrd="0" presId="urn:microsoft.com/office/officeart/2008/layout/HexagonCluster"/>
    <dgm:cxn modelId="{F8330BC5-F61F-4480-9398-FA4863F781F1}" type="presParOf" srcId="{661CC93E-E879-429D-8E66-9D31A09D1BF7}" destId="{CC57F215-C58F-4351-96DF-22DD7CBAEBBE}" srcOrd="0" destOrd="0" presId="urn:microsoft.com/office/officeart/2008/layout/HexagonCluster"/>
    <dgm:cxn modelId="{485495B2-E4D9-4D38-BF2A-731F5A2E9FE3}" type="presParOf" srcId="{F86564F0-9337-4B26-824C-EBC540761BEB}" destId="{CDFA6182-9DBC-4A7E-91DF-F884812673C5}" srcOrd="4" destOrd="0" presId="urn:microsoft.com/office/officeart/2008/layout/HexagonCluster"/>
    <dgm:cxn modelId="{EB1EF384-5E71-4FD8-BC1F-EFD6B8BC3EBA}" type="presParOf" srcId="{CDFA6182-9DBC-4A7E-91DF-F884812673C5}" destId="{FE65E8E4-2F8E-4B62-8286-708FFEF85BB8}" srcOrd="0" destOrd="0" presId="urn:microsoft.com/office/officeart/2008/layout/HexagonCluster"/>
    <dgm:cxn modelId="{9E3F18D0-B28B-4C14-967E-5A1151B468AB}" type="presParOf" srcId="{F86564F0-9337-4B26-824C-EBC540761BEB}" destId="{2C6D5A16-2A8E-4DB8-9A4D-19D075441F06}" srcOrd="5" destOrd="0" presId="urn:microsoft.com/office/officeart/2008/layout/HexagonCluster"/>
    <dgm:cxn modelId="{320280A9-C43A-43B8-AD51-4A42DAF3A882}" type="presParOf" srcId="{2C6D5A16-2A8E-4DB8-9A4D-19D075441F06}" destId="{33F01E8D-5318-4661-82E5-0F8A9E0FB328}" srcOrd="0" destOrd="0" presId="urn:microsoft.com/office/officeart/2008/layout/HexagonCluster"/>
    <dgm:cxn modelId="{03F9598D-3F1D-4B37-A3EA-D85CDF450727}" type="presParOf" srcId="{F86564F0-9337-4B26-824C-EBC540761BEB}" destId="{736A5835-EDC0-4D94-964F-937168633013}" srcOrd="6" destOrd="0" presId="urn:microsoft.com/office/officeart/2008/layout/HexagonCluster"/>
    <dgm:cxn modelId="{EF81AB1B-40A0-478A-AF11-FD69DFAAA843}" type="presParOf" srcId="{736A5835-EDC0-4D94-964F-937168633013}" destId="{C3B6AD51-0473-41AD-9A5C-ED11A281D714}" srcOrd="0" destOrd="0" presId="urn:microsoft.com/office/officeart/2008/layout/HexagonCluster"/>
    <dgm:cxn modelId="{5A0DDD44-E951-4B50-9FEC-D3BE9A4D9663}" type="presParOf" srcId="{F86564F0-9337-4B26-824C-EBC540761BEB}" destId="{E979BEFB-92FC-4F0B-A3DB-30BD27D1B06D}" srcOrd="7" destOrd="0" presId="urn:microsoft.com/office/officeart/2008/layout/HexagonCluster"/>
    <dgm:cxn modelId="{F4B9D0B6-E936-437A-8C6F-85DD5EDC5C94}" type="presParOf" srcId="{E979BEFB-92FC-4F0B-A3DB-30BD27D1B06D}" destId="{F1E786BE-E574-4D64-9643-465B6459D7FD}" srcOrd="0" destOrd="0" presId="urn:microsoft.com/office/officeart/2008/layout/HexagonCluster"/>
    <dgm:cxn modelId="{AB1F8099-7936-4D39-8F77-AED1D85586CF}" type="presParOf" srcId="{F86564F0-9337-4B26-824C-EBC540761BEB}" destId="{A4B02ABC-23B4-4A0B-BCD0-27F3D05A5246}" srcOrd="8" destOrd="0" presId="urn:microsoft.com/office/officeart/2008/layout/HexagonCluster"/>
    <dgm:cxn modelId="{E4BDF277-C478-4EB7-9BDC-765A4F54C902}" type="presParOf" srcId="{A4B02ABC-23B4-4A0B-BCD0-27F3D05A5246}" destId="{E69137F7-2430-4243-BD0F-F3195BC79AFD}" srcOrd="0" destOrd="0" presId="urn:microsoft.com/office/officeart/2008/layout/HexagonCluster"/>
    <dgm:cxn modelId="{F20E8395-EAB2-415D-9C53-01F4EBFDE165}" type="presParOf" srcId="{F86564F0-9337-4B26-824C-EBC540761BEB}" destId="{606E154A-AC99-4932-A349-F561324F6A9C}" srcOrd="9" destOrd="0" presId="urn:microsoft.com/office/officeart/2008/layout/HexagonCluster"/>
    <dgm:cxn modelId="{CFCE37EE-6127-4F4A-959C-A0423E9EDACC}" type="presParOf" srcId="{606E154A-AC99-4932-A349-F561324F6A9C}" destId="{212D37E1-5B50-46AB-AE10-BD5E9386CD76}" srcOrd="0" destOrd="0" presId="urn:microsoft.com/office/officeart/2008/layout/HexagonCluster"/>
    <dgm:cxn modelId="{56F5B60A-7FC7-42BD-A299-9E4CE229AF6D}" type="presParOf" srcId="{F86564F0-9337-4B26-824C-EBC540761BEB}" destId="{0085F8A6-EF6F-4F53-941A-C61E6851C656}" srcOrd="10" destOrd="0" presId="urn:microsoft.com/office/officeart/2008/layout/HexagonCluster"/>
    <dgm:cxn modelId="{A97EF5AC-E2CD-4768-B87E-143838B00611}" type="presParOf" srcId="{0085F8A6-EF6F-4F53-941A-C61E6851C656}" destId="{02A265B2-083E-462E-91DA-CFCAAAF3DF79}" srcOrd="0" destOrd="0" presId="urn:microsoft.com/office/officeart/2008/layout/HexagonCluster"/>
    <dgm:cxn modelId="{D5D6860A-0F53-494D-ACD8-EF44743EF66E}" type="presParOf" srcId="{F86564F0-9337-4B26-824C-EBC540761BEB}" destId="{AE8A5E0C-AB72-4B97-95DC-E6E43DE303C8}" srcOrd="11" destOrd="0" presId="urn:microsoft.com/office/officeart/2008/layout/HexagonCluster"/>
    <dgm:cxn modelId="{2C3A7437-748A-43B7-AD53-3DD84D4D5222}" type="presParOf" srcId="{AE8A5E0C-AB72-4B97-95DC-E6E43DE303C8}" destId="{3484FB17-6E8F-4094-84EA-A0C48719AD4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algn="ctr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Se abordaron temas clave relacionados con el cumplimiento </a:t>
          </a:r>
          <a:r>
            <a:rPr lang="es-MX" sz="2000" b="1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ético, la transparencia y las buenas prácticas institucionales</a:t>
          </a:r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, reafirmando el compromiso de la comunidad universitaria con la integridad académica y administrativa</a:t>
          </a:r>
          <a:r>
            <a:rPr lang="es-MX" sz="1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INTEGRIDAD 1ER TRIMESTRE 2024</a:t>
          </a:r>
        </a:p>
        <a:p>
          <a:pPr algn="ctr"/>
          <a:endParaRPr lang="es-MX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LinFactNeighborY="-925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51204" custLinFactY="-461582" custLinFactNeighborX="25928" custLinFactNeighborY="-500000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X="103629" custScaleY="77305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1942" custScaleY="91590" custLinFactNeighborX="-82" custLinFactNeighborY="409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DÉCIMA SÉPTIMA REUNIÓN COCODI </a:t>
          </a:r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marL="0" algn="ctr"/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En la sesión correspondiente al Primer Trimestre, se revisaron temas clave relacionados con los avances en cuatro rubros:</a:t>
          </a:r>
        </a:p>
        <a:p>
          <a:pPr marL="0" algn="ctr"/>
          <a:r>
            <a:rPr lang="es-MX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1.Control Interno, </a:t>
          </a:r>
        </a:p>
        <a:p>
          <a:pPr marL="85725" indent="0" algn="ctr"/>
          <a:r>
            <a:rPr lang="es-MX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2. Cuenta Pública y         Administración, </a:t>
          </a:r>
        </a:p>
        <a:p>
          <a:pPr marL="85725" indent="0" algn="ctr"/>
          <a:r>
            <a:rPr lang="es-MX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4. Fiscalización y Auditoría; y </a:t>
          </a:r>
        </a:p>
        <a:p>
          <a:pPr marL="85725" indent="0" algn="ctr"/>
          <a:r>
            <a:rPr lang="es-MX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5. transparencia e Integridad.</a:t>
          </a: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ScaleX="95855" custScaleY="96297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34305" custLinFactY="-400000" custLinFactNeighborX="31915" custLinFactNeighborY="-494457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Y="110603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3154" custScaleY="93071" custLinFactNeighborX="-202" custLinFactNeighborY="825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ES" sz="2000" b="1" dirty="0">
              <a:latin typeface="Arial" panose="020B0604020202020204" pitchFamily="34" charset="0"/>
              <a:cs typeface="Arial" panose="020B0604020202020204" pitchFamily="34" charset="0"/>
            </a:rPr>
            <a:t>XIX SESIÓN DEL CONSEJO DE VINCULACIÓN Y PERTINENCIA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marL="0" algn="ctr"/>
          <a:r>
            <a:rPr lang="es-ES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XIX Sesión del Consejo de Vinculación y Pertinencia, </a:t>
          </a:r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se informó la colocación del </a:t>
          </a:r>
          <a:r>
            <a:rPr lang="es-ES" sz="2000" b="1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100%</a:t>
          </a:r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 de estudiantes en empresas de la región para su proceso de </a:t>
          </a:r>
          <a:r>
            <a:rPr lang="es-ES" sz="2000" b="1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Estadías</a:t>
          </a:r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s-MX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A139A415-C543-4D30-9BFD-7D50F91A4751}">
      <dgm:prSet custT="1"/>
      <dgm:spPr/>
      <dgm:t>
        <a:bodyPr/>
        <a:lstStyle/>
        <a:p>
          <a:pPr marL="0" algn="just"/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0A3A9-726B-4818-94F1-1F7838C6E0E1}" type="parTrans" cxnId="{EA9879F7-83A3-4E63-874A-68E85AE90478}">
      <dgm:prSet/>
      <dgm:spPr/>
      <dgm:t>
        <a:bodyPr/>
        <a:lstStyle/>
        <a:p>
          <a:endParaRPr lang="es-MX"/>
        </a:p>
      </dgm:t>
    </dgm:pt>
    <dgm:pt modelId="{C264CF50-681E-4720-9DE5-0BDF9B16A837}" type="sibTrans" cxnId="{EA9879F7-83A3-4E63-874A-68E85AE90478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ScaleX="95855" custScaleY="96297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48861" custScaleY="110748" custLinFactY="-447627" custLinFactNeighborX="31997" custLinFactNeighborY="-500000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Y="78564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3154" custScaleY="93071" custLinFactNeighborX="607" custLinFactNeighborY="563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CA1993A9-940F-4834-8813-B6CF04424BB2}" type="presOf" srcId="{A139A415-C543-4D30-9BFD-7D50F91A4751}" destId="{45546190-4B3A-4FE5-8D47-1072DD8231BD}" srcOrd="0" destOrd="1" presId="urn:microsoft.com/office/officeart/2009/3/layout/SnapshotPictureList"/>
    <dgm:cxn modelId="{EA9879F7-83A3-4E63-874A-68E85AE90478}" srcId="{DFC9969A-9A3B-464B-B96C-B9D86217D682}" destId="{A139A415-C543-4D30-9BFD-7D50F91A4751}" srcOrd="1" destOrd="0" parTransId="{BBB0A3A9-726B-4818-94F1-1F7838C6E0E1}" sibTransId="{C264CF50-681E-4720-9DE5-0BDF9B16A837}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VALORES</a:t>
          </a:r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marL="0" algn="ctr"/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Con el objetivo de reportar las actividades realizadas durante el periodo enero - abril 2024, se realizó el </a:t>
          </a:r>
          <a:r>
            <a:rPr lang="es-ES" sz="16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“Comité de Valores Cívicos y Éticos”. </a:t>
          </a:r>
          <a:endParaRPr lang="es-MX" sz="1600" b="1" dirty="0">
            <a:solidFill>
              <a:srgbClr val="C85B35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755F8B3B-42BC-4730-A859-457FA23C6F2D}">
      <dgm:prSet custT="1"/>
      <dgm:spPr/>
      <dgm:t>
        <a:bodyPr/>
        <a:lstStyle/>
        <a:p>
          <a:pPr marL="0" algn="ctr"/>
          <a:r>
            <a:rPr lang="es-ES" sz="1600" b="1" dirty="0">
              <a:latin typeface="Arial" panose="020B0604020202020204" pitchFamily="34" charset="0"/>
              <a:cs typeface="Arial" panose="020B0604020202020204" pitchFamily="34" charset="0"/>
            </a:rPr>
            <a:t>Se establecieron estrategias para tomar acciones sobre casos de violencia, además de fomentar y reforzar actividades, talleres y conferencias para nuestros alumnos y así garantizar una educación integral. </a:t>
          </a:r>
          <a:endParaRPr lang="es-MX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20628A-E99E-43E4-B9B1-90FAAC6B2A8C}" type="parTrans" cxnId="{1E7DC442-AB10-4CEB-9BE7-1EE108FAC14F}">
      <dgm:prSet/>
      <dgm:spPr/>
      <dgm:t>
        <a:bodyPr/>
        <a:lstStyle/>
        <a:p>
          <a:endParaRPr lang="es-MX"/>
        </a:p>
      </dgm:t>
    </dgm:pt>
    <dgm:pt modelId="{3CC96FC7-3398-41D4-96AB-7042DB591181}" type="sibTrans" cxnId="{1E7DC442-AB10-4CEB-9BE7-1EE108FAC14F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ScaleX="95855" custScaleY="96297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25310" custScaleY="123197" custLinFactY="-500000" custLinFactNeighborX="31997" custLinFactNeighborY="-507655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X="108164" custScaleY="103565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3154" custScaleY="93071" custLinFactNeighborX="1287" custLinFactNeighborY="5510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1E7DC442-AB10-4CEB-9BE7-1EE108FAC14F}" srcId="{DFC9969A-9A3B-464B-B96C-B9D86217D682}" destId="{755F8B3B-42BC-4730-A859-457FA23C6F2D}" srcOrd="1" destOrd="0" parTransId="{4F20628A-E99E-43E4-B9B1-90FAAC6B2A8C}" sibTransId="{3CC96FC7-3398-41D4-96AB-7042DB591181}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36270296-16A2-4872-ACAD-D01F6DDAB0E2}" type="presOf" srcId="{755F8B3B-42BC-4730-A859-457FA23C6F2D}" destId="{45546190-4B3A-4FE5-8D47-1072DD8231BD}" srcOrd="0" destOrd="1" presId="urn:microsoft.com/office/officeart/2009/3/layout/SnapshotPictureList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SESIÓN DE COMITÉ DE SALUD</a:t>
          </a:r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marL="0" algn="ctr"/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Se llevó a cabo la Segunda Reunión del Comité de Salud correspondiente al 2024, donde se revisó el </a:t>
          </a:r>
          <a:r>
            <a:rPr lang="es-ES" sz="1800" b="1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Plan de Trabajo del Comité</a:t>
          </a:r>
          <a:endParaRPr lang="es-MX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ScaleX="95855" custScaleY="96297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51547" custScaleY="110748" custLinFactY="-438603" custLinFactNeighborX="20476" custLinFactNeighborY="-500000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Y="92605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3154" custScaleY="93071" custLinFactNeighborX="1080" custLinFactNeighborY="3941"/>
      <dgm:spPr>
        <a:blipFill rotWithShape="1">
          <a:blip xmlns:r="http://schemas.openxmlformats.org/officeDocument/2006/relationships" r:embed="rId1"/>
          <a:srcRect/>
          <a:stretch>
            <a:fillRect t="-45000" b="-45000"/>
          </a:stretch>
        </a:blipFill>
      </dgm:spPr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DB0DC-5A88-4C01-A627-230A0D889646}">
      <dsp:nvSpPr>
        <dsp:cNvPr id="0" name=""/>
        <dsp:cNvSpPr/>
      </dsp:nvSpPr>
      <dsp:spPr>
        <a:xfrm>
          <a:off x="1936399" y="3212555"/>
          <a:ext cx="2265313" cy="195309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5861"/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Recolección de tapitas</a:t>
          </a:r>
        </a:p>
      </dsp:txBody>
      <dsp:txXfrm>
        <a:off x="2287933" y="3515639"/>
        <a:ext cx="1562245" cy="1346927"/>
      </dsp:txXfrm>
    </dsp:sp>
    <dsp:sp modelId="{5313EEF7-C3DE-4A47-8533-C6B205697247}">
      <dsp:nvSpPr>
        <dsp:cNvPr id="0" name=""/>
        <dsp:cNvSpPr/>
      </dsp:nvSpPr>
      <dsp:spPr>
        <a:xfrm>
          <a:off x="1995249" y="4074806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E82CA9-312F-4870-A4DB-BCC099066581}">
      <dsp:nvSpPr>
        <dsp:cNvPr id="0" name=""/>
        <dsp:cNvSpPr/>
      </dsp:nvSpPr>
      <dsp:spPr>
        <a:xfrm>
          <a:off x="0" y="2163508"/>
          <a:ext cx="2265313" cy="195309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t="1208" b="-13000"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57F215-C58F-4351-96DF-22DD7CBAEBBE}">
      <dsp:nvSpPr>
        <dsp:cNvPr id="0" name=""/>
        <dsp:cNvSpPr/>
      </dsp:nvSpPr>
      <dsp:spPr>
        <a:xfrm>
          <a:off x="1542186" y="3858598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65E8E4-2F8E-4B62-8286-708FFEF85BB8}">
      <dsp:nvSpPr>
        <dsp:cNvPr id="0" name=""/>
        <dsp:cNvSpPr/>
      </dsp:nvSpPr>
      <dsp:spPr>
        <a:xfrm>
          <a:off x="3902639" y="2176576"/>
          <a:ext cx="2265313" cy="195309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6C6F"/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Reciclaje de papel</a:t>
          </a:r>
        </a:p>
      </dsp:txBody>
      <dsp:txXfrm>
        <a:off x="4254173" y="2479660"/>
        <a:ext cx="1562245" cy="1346927"/>
      </dsp:txXfrm>
    </dsp:sp>
    <dsp:sp modelId="{33F01E8D-5318-4661-82E5-0F8A9E0FB328}">
      <dsp:nvSpPr>
        <dsp:cNvPr id="0" name=""/>
        <dsp:cNvSpPr/>
      </dsp:nvSpPr>
      <dsp:spPr>
        <a:xfrm>
          <a:off x="5414985" y="3833314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B6AD51-0473-41AD-9A5C-ED11A281D714}">
      <dsp:nvSpPr>
        <dsp:cNvPr id="0" name=""/>
        <dsp:cNvSpPr/>
      </dsp:nvSpPr>
      <dsp:spPr>
        <a:xfrm>
          <a:off x="5796299" y="3212555"/>
          <a:ext cx="2265313" cy="195309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6748" r="1643"/>
          </a:stretch>
        </a:blip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E786BE-E574-4D64-9643-465B6459D7FD}">
      <dsp:nvSpPr>
        <dsp:cNvPr id="0" name=""/>
        <dsp:cNvSpPr/>
      </dsp:nvSpPr>
      <dsp:spPr>
        <a:xfrm>
          <a:off x="5855149" y="4074806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9137F7-2430-4243-BD0F-F3195BC79AFD}">
      <dsp:nvSpPr>
        <dsp:cNvPr id="0" name=""/>
        <dsp:cNvSpPr/>
      </dsp:nvSpPr>
      <dsp:spPr>
        <a:xfrm>
          <a:off x="1936399" y="1072664"/>
          <a:ext cx="2265313" cy="195309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009C84"/>
            </a:gs>
            <a:gs pos="50000">
              <a:srgbClr val="009C84"/>
            </a:gs>
            <a:gs pos="100000">
              <a:srgbClr val="006C6F"/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Limpieza de espacios públicos</a:t>
          </a:r>
        </a:p>
      </dsp:txBody>
      <dsp:txXfrm>
        <a:off x="2287933" y="1375748"/>
        <a:ext cx="1562245" cy="1346927"/>
      </dsp:txXfrm>
    </dsp:sp>
    <dsp:sp modelId="{212D37E1-5B50-46AB-AE10-BD5E9386CD76}">
      <dsp:nvSpPr>
        <dsp:cNvPr id="0" name=""/>
        <dsp:cNvSpPr/>
      </dsp:nvSpPr>
      <dsp:spPr>
        <a:xfrm>
          <a:off x="3472136" y="1114977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A265B2-083E-462E-91DA-CFCAAAF3DF79}">
      <dsp:nvSpPr>
        <dsp:cNvPr id="0" name=""/>
        <dsp:cNvSpPr/>
      </dsp:nvSpPr>
      <dsp:spPr>
        <a:xfrm>
          <a:off x="3866349" y="5557"/>
          <a:ext cx="2265313" cy="195309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9538" r="-3281"/>
          </a:stretch>
        </a:blip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84FB17-6E8F-4094-84EA-A0C48719AD44}">
      <dsp:nvSpPr>
        <dsp:cNvPr id="0" name=""/>
        <dsp:cNvSpPr/>
      </dsp:nvSpPr>
      <dsp:spPr>
        <a:xfrm>
          <a:off x="3933260" y="863165"/>
          <a:ext cx="265227" cy="228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8040050" y="842434"/>
          <a:ext cx="178060" cy="3295529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914619" y="811950"/>
          <a:ext cx="4631081" cy="3295529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912319" y="706233"/>
          <a:ext cx="4094195" cy="285511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1109599" y="0"/>
          <a:ext cx="6459384" cy="39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INTEGRIDAD 1ER TRIMESTRE 2024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9599" y="0"/>
        <a:ext cx="6459384" cy="391182"/>
      </dsp:txXfrm>
    </dsp:sp>
    <dsp:sp modelId="{45546190-4B3A-4FE5-8D47-1072DD8231BD}">
      <dsp:nvSpPr>
        <dsp:cNvPr id="0" name=""/>
        <dsp:cNvSpPr/>
      </dsp:nvSpPr>
      <dsp:spPr>
        <a:xfrm>
          <a:off x="5695817" y="1216394"/>
          <a:ext cx="2194115" cy="254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Se abordaron temas clave relacionados con el cumplimiento </a:t>
          </a:r>
          <a:r>
            <a:rPr lang="es-MX" sz="2000" b="1" kern="1200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ético, la transparencia y las buenas prácticas institucionales</a:t>
          </a: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, reafirmando el compromiso de la comunidad universitaria con la integridad académica y administrativa</a:t>
          </a:r>
          <a:r>
            <a:rPr lang="es-MX" sz="1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695817" y="1216394"/>
        <a:ext cx="2194115" cy="2547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8396477" y="640872"/>
          <a:ext cx="194715" cy="3603768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709544" y="707596"/>
          <a:ext cx="4854324" cy="3470320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566719" y="608566"/>
          <a:ext cx="4536154" cy="317265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1492211" y="0"/>
          <a:ext cx="6274103" cy="427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DÉCIMA SÉPTIMA REUNIÓN COCODI </a:t>
          </a:r>
        </a:p>
      </dsp:txBody>
      <dsp:txXfrm>
        <a:off x="1492211" y="0"/>
        <a:ext cx="6274103" cy="427770"/>
      </dsp:txXfrm>
    </dsp:sp>
    <dsp:sp modelId="{45546190-4B3A-4FE5-8D47-1072DD8231BD}">
      <dsp:nvSpPr>
        <dsp:cNvPr id="0" name=""/>
        <dsp:cNvSpPr/>
      </dsp:nvSpPr>
      <dsp:spPr>
        <a:xfrm>
          <a:off x="5874994" y="449818"/>
          <a:ext cx="2315313" cy="3985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En la sesión correspondiente al Primer Trimestre, se revisaron temas clave relacionados con los avances en cuatro rubros: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1.Control Interno, </a:t>
          </a:r>
        </a:p>
        <a:p>
          <a:pPr marL="85725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2. Cuenta Pública y         Administración, </a:t>
          </a:r>
        </a:p>
        <a:p>
          <a:pPr marL="85725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4. Fiscalización y Auditoría; y </a:t>
          </a:r>
        </a:p>
        <a:p>
          <a:pPr marL="85725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5. transparencia e Integridad.</a:t>
          </a:r>
        </a:p>
      </dsp:txBody>
      <dsp:txXfrm>
        <a:off x="5874994" y="449818"/>
        <a:ext cx="2315313" cy="3985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8152646" y="991203"/>
          <a:ext cx="181714" cy="3363145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978967" y="1053472"/>
          <a:ext cx="4530202" cy="3238608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882443" y="716353"/>
          <a:ext cx="4233276" cy="296081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1395657" y="0"/>
          <a:ext cx="6489769" cy="442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Arial" panose="020B0604020202020204" pitchFamily="34" charset="0"/>
              <a:cs typeface="Arial" panose="020B0604020202020204" pitchFamily="34" charset="0"/>
            </a:rPr>
            <a:t>XIX SESIÓN DEL CONSEJO DE VINCULACIÓN Y PERTINENCIA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657" y="0"/>
        <a:ext cx="6489769" cy="442115"/>
      </dsp:txXfrm>
    </dsp:sp>
    <dsp:sp modelId="{45546190-4B3A-4FE5-8D47-1072DD8231BD}">
      <dsp:nvSpPr>
        <dsp:cNvPr id="0" name=""/>
        <dsp:cNvSpPr/>
      </dsp:nvSpPr>
      <dsp:spPr>
        <a:xfrm>
          <a:off x="5799522" y="1351665"/>
          <a:ext cx="2160720" cy="2642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XIX Sesión del Consejo de Vinculación y Pertinencia, </a:t>
          </a: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se informó la colocación del </a:t>
          </a:r>
          <a:r>
            <a:rPr lang="es-ES" sz="2000" b="1" kern="1200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100%</a:t>
          </a: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 de estudiantes en empresas de la región para su proceso de </a:t>
          </a:r>
          <a:r>
            <a:rPr lang="es-ES" sz="2000" b="1" kern="1200" dirty="0">
              <a:solidFill>
                <a:srgbClr val="960E53"/>
              </a:solidFill>
              <a:latin typeface="Arial" panose="020B0604020202020204" pitchFamily="34" charset="0"/>
              <a:cs typeface="Arial" panose="020B0604020202020204" pitchFamily="34" charset="0"/>
            </a:rPr>
            <a:t>Estadías</a:t>
          </a: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es-MX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9522" y="1351665"/>
        <a:ext cx="2160720" cy="26422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8272262" y="664119"/>
          <a:ext cx="196714" cy="3640759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506425" y="731528"/>
          <a:ext cx="4904152" cy="3505942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435386" y="536948"/>
          <a:ext cx="4582716" cy="320521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1513255" y="0"/>
          <a:ext cx="5913987" cy="53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VALORES</a:t>
          </a:r>
        </a:p>
      </dsp:txBody>
      <dsp:txXfrm>
        <a:off x="1513255" y="0"/>
        <a:ext cx="5913987" cy="532410"/>
      </dsp:txXfrm>
    </dsp:sp>
    <dsp:sp modelId="{45546190-4B3A-4FE5-8D47-1072DD8231BD}">
      <dsp:nvSpPr>
        <dsp:cNvPr id="0" name=""/>
        <dsp:cNvSpPr/>
      </dsp:nvSpPr>
      <dsp:spPr>
        <a:xfrm>
          <a:off x="5629416" y="599222"/>
          <a:ext cx="2530041" cy="3770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Con el objetivo de reportar las actividades realizadas durante el periodo enero - abril 2024, se realizó el </a:t>
          </a:r>
          <a:r>
            <a:rPr lang="es-ES" sz="16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“Comité de Valores Cívicos y Éticos”. </a:t>
          </a:r>
          <a:endParaRPr lang="es-MX" sz="1600" b="1" kern="1200" dirty="0">
            <a:solidFill>
              <a:srgbClr val="C85B35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Se establecieron estrategias para tomar acciones sobre casos de violencia, además de fomentar y reforzar actividades, talleres y conferencias para nuestros alumnos y así garantizar una educación integral. </a:t>
          </a:r>
          <a:endParaRPr lang="es-MX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29416" y="599222"/>
        <a:ext cx="2530041" cy="37705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7750702" y="932696"/>
          <a:ext cx="171480" cy="3173740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981030" y="991458"/>
          <a:ext cx="4275071" cy="3056216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910226" y="774735"/>
          <a:ext cx="3994867" cy="279406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845016" y="0"/>
          <a:ext cx="6234783" cy="4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SESIÓN DE COMITÉ DE SALUD</a:t>
          </a:r>
        </a:p>
      </dsp:txBody>
      <dsp:txXfrm>
        <a:off x="845016" y="0"/>
        <a:ext cx="6234783" cy="417216"/>
      </dsp:txXfrm>
    </dsp:sp>
    <dsp:sp modelId="{45546190-4B3A-4FE5-8D47-1072DD8231BD}">
      <dsp:nvSpPr>
        <dsp:cNvPr id="0" name=""/>
        <dsp:cNvSpPr/>
      </dsp:nvSpPr>
      <dsp:spPr>
        <a:xfrm>
          <a:off x="5530101" y="1050045"/>
          <a:ext cx="2039033" cy="2939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Se llevó a cabo la Segunda Reunión del Comité de Salud correspondiente al 2024, donde se revisó el </a:t>
          </a:r>
          <a:r>
            <a:rPr lang="es-ES" sz="1800" b="1" kern="1200" dirty="0">
              <a:solidFill>
                <a:srgbClr val="C85B35"/>
              </a:solidFill>
              <a:latin typeface="Arial" panose="020B0604020202020204" pitchFamily="34" charset="0"/>
              <a:cs typeface="Arial" panose="020B0604020202020204" pitchFamily="34" charset="0"/>
            </a:rPr>
            <a:t>Plan de Trabajo del Comité</a:t>
          </a:r>
          <a:endParaRPr lang="es-MX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0101" y="1050045"/>
        <a:ext cx="2039033" cy="2939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47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10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127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333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315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383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9317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5989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06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583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837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5457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429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833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925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42930" indent="0" algn="ctr">
              <a:buNone/>
              <a:defRPr sz="1938"/>
            </a:lvl2pPr>
            <a:lvl3pPr marL="885861" indent="0" algn="ctr">
              <a:buNone/>
              <a:defRPr sz="1744"/>
            </a:lvl3pPr>
            <a:lvl4pPr marL="1328790" indent="0" algn="ctr">
              <a:buNone/>
              <a:defRPr sz="1550"/>
            </a:lvl4pPr>
            <a:lvl5pPr marL="1771721" indent="0" algn="ctr">
              <a:buNone/>
              <a:defRPr sz="1550"/>
            </a:lvl5pPr>
            <a:lvl6pPr marL="2214651" indent="0" algn="ctr">
              <a:buNone/>
              <a:defRPr sz="1550"/>
            </a:lvl6pPr>
            <a:lvl7pPr marL="2657582" indent="0" algn="ctr">
              <a:buNone/>
              <a:defRPr sz="1550"/>
            </a:lvl7pPr>
            <a:lvl8pPr marL="3100511" indent="0" algn="ctr">
              <a:buNone/>
              <a:defRPr sz="1550"/>
            </a:lvl8pPr>
            <a:lvl9pPr marL="3543442" indent="0" algn="ctr">
              <a:buNone/>
              <a:defRPr sz="155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4552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831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/>
                </a:solidFill>
              </a:defRPr>
            </a:lvl1pPr>
            <a:lvl2pPr marL="44293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2pPr>
            <a:lvl3pPr marL="885861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3pPr>
            <a:lvl4pPr marL="132879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72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465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758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0051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344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274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072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9680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3477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408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5643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13"/>
            </a:lvl2pPr>
            <a:lvl3pPr>
              <a:defRPr sz="2325"/>
            </a:lvl3pPr>
            <a:lvl4pPr>
              <a:defRPr sz="1938"/>
            </a:lvl4pPr>
            <a:lvl5pPr>
              <a:defRPr sz="1938"/>
            </a:lvl5pPr>
            <a:lvl6pPr>
              <a:defRPr sz="1938"/>
            </a:lvl6pPr>
            <a:lvl7pPr>
              <a:defRPr sz="1938"/>
            </a:lvl7pPr>
            <a:lvl8pPr>
              <a:defRPr sz="1938"/>
            </a:lvl8pPr>
            <a:lvl9pPr>
              <a:defRPr sz="193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4245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2930" indent="0">
              <a:buNone/>
              <a:defRPr sz="2713"/>
            </a:lvl2pPr>
            <a:lvl3pPr marL="885861" indent="0">
              <a:buNone/>
              <a:defRPr sz="2325"/>
            </a:lvl3pPr>
            <a:lvl4pPr marL="1328790" indent="0">
              <a:buNone/>
              <a:defRPr sz="1938"/>
            </a:lvl4pPr>
            <a:lvl5pPr marL="1771721" indent="0">
              <a:buNone/>
              <a:defRPr sz="1938"/>
            </a:lvl5pPr>
            <a:lvl6pPr marL="2214651" indent="0">
              <a:buNone/>
              <a:defRPr sz="1938"/>
            </a:lvl6pPr>
            <a:lvl7pPr marL="2657582" indent="0">
              <a:buNone/>
              <a:defRPr sz="1938"/>
            </a:lvl7pPr>
            <a:lvl8pPr marL="3100511" indent="0">
              <a:buNone/>
              <a:defRPr sz="1938"/>
            </a:lvl8pPr>
            <a:lvl9pPr marL="3543442" indent="0">
              <a:buNone/>
              <a:defRPr sz="193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102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7970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5260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20326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01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4572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50031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4165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129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6072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9862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84751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2998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3312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3282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855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640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39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35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50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093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7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A27A-C065-A544-9B77-D23FF66B1DCF}" type="datetimeFigureOut">
              <a:rPr lang="es-MX" smtClean="0"/>
              <a:t>05/09/2024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4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85861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465" indent="-221465" algn="l" defTabSz="885861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1pPr>
      <a:lvl2pPr marL="66439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07325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3pPr>
      <a:lvl4pPr marL="155025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99318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43611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87904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32197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76490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4293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2pPr>
      <a:lvl3pPr marL="88586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3pPr>
      <a:lvl4pPr marL="132879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77172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21465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65758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10051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54344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05/09/2024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490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0/folders/1qAB6HIVuvDyYzbl45VwkmHOJyUDWbOM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microsoft.com/office/2014/relationships/chartEx" Target="../charts/chartEx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file/d/1wncwlFmHnELbrXGHocYp951tW3faUtgi/view?usp=sharin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22792" y="2349884"/>
            <a:ext cx="7098418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250"/>
            <a:r>
              <a:rPr lang="es-MX" sz="4263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2451072" y="3682451"/>
            <a:ext cx="4241867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250"/>
            <a:r>
              <a:rPr lang="es-MX" sz="2713" b="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MAYO-AGOSTO 2024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527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40222"/>
              </p:ext>
            </p:extLst>
          </p:nvPr>
        </p:nvGraphicFramePr>
        <p:xfrm>
          <a:off x="199096" y="1070516"/>
          <a:ext cx="8472138" cy="4716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927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495697"/>
              </p:ext>
            </p:extLst>
          </p:nvPr>
        </p:nvGraphicFramePr>
        <p:xfrm>
          <a:off x="609601" y="1047570"/>
          <a:ext cx="7924798" cy="476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423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240124-28D0-4C8A-1FF5-16ED6DB75A0C}"/>
              </a:ext>
            </a:extLst>
          </p:cNvPr>
          <p:cNvSpPr txBox="1"/>
          <p:nvPr/>
        </p:nvSpPr>
        <p:spPr>
          <a:xfrm>
            <a:off x="1531620" y="1554480"/>
            <a:ext cx="6035040" cy="1569660"/>
          </a:xfrm>
          <a:prstGeom prst="rect">
            <a:avLst/>
          </a:prstGeom>
          <a:solidFill>
            <a:srgbClr val="009C8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MX" sz="1600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Rectoría organizó el 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Taller </a:t>
            </a:r>
            <a:r>
              <a:rPr lang="es-MX" sz="16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"Manejo de emociones: Estrategias para universitarios"  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impartido por la 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Minerva Ponce y 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Psic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s-MX" sz="1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Karell</a:t>
            </a:r>
            <a:r>
              <a:rPr lang="es-MX" sz="1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Zarate del Centro Comunitario de salud mental y adicciones. Esta actividad forma parte del programa de atención integral para la comunidad universitaria.</a:t>
            </a:r>
            <a:endParaRPr lang="es-MX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DE7BC-9B4B-332D-2E6E-E588C231E7ED}"/>
              </a:ext>
            </a:extLst>
          </p:cNvPr>
          <p:cNvSpPr txBox="1"/>
          <p:nvPr/>
        </p:nvSpPr>
        <p:spPr>
          <a:xfrm>
            <a:off x="1691640" y="765810"/>
            <a:ext cx="5589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SALUD MENTAL PARA ESTUDIANTES Y DOCENTES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E0B1A9-3C54-A335-1E26-4BD8A8ECE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55" y="3321347"/>
            <a:ext cx="2888380" cy="19202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90DD29-13DB-A1AF-E7B1-F5490E6FE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1" y="3374400"/>
            <a:ext cx="3203038" cy="21294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47B6B3E-1927-7B6A-8788-9502A8089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846" y="4281466"/>
            <a:ext cx="3074702" cy="20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240124-28D0-4C8A-1FF5-16ED6DB75A0C}"/>
              </a:ext>
            </a:extLst>
          </p:cNvPr>
          <p:cNvSpPr txBox="1"/>
          <p:nvPr/>
        </p:nvSpPr>
        <p:spPr>
          <a:xfrm>
            <a:off x="708660" y="1261765"/>
            <a:ext cx="7360920" cy="1323439"/>
          </a:xfrm>
          <a:prstGeom prst="rect">
            <a:avLst/>
          </a:prstGeom>
          <a:solidFill>
            <a:srgbClr val="009C8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Iniciativa de las </a:t>
            </a:r>
            <a:r>
              <a:rPr lang="es-ES" sz="1600" b="1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DGUTyP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replicado simultáneamente en las Universidades Tecnológicas, el evento </a:t>
            </a:r>
            <a:r>
              <a:rPr lang="es-ES" sz="1600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“UNIVERSITARIAS STEM”, 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busca inspirar y motivar a las mujeres estudiantes a continuar con su formación profesional y desarrollar su interés por las áreas STEM. </a:t>
            </a:r>
            <a:r>
              <a:rPr lang="es-ES" sz="1600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1600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Technology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1600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Engineering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s-ES" sz="1600" kern="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Mathematics</a:t>
            </a:r>
            <a:r>
              <a:rPr lang="es-ES" sz="1600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(ciencia, tecnología, ingeniería y matemáticas).</a:t>
            </a:r>
            <a:endParaRPr lang="es-MX" sz="16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DE7BC-9B4B-332D-2E6E-E588C231E7ED}"/>
              </a:ext>
            </a:extLst>
          </p:cNvPr>
          <p:cNvSpPr txBox="1"/>
          <p:nvPr/>
        </p:nvSpPr>
        <p:spPr>
          <a:xfrm>
            <a:off x="1691640" y="765810"/>
            <a:ext cx="5589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UNIVERSITARIAS STEM 2024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BDB15A-12B1-BC6A-40AF-41B54458BCF1}"/>
              </a:ext>
            </a:extLst>
          </p:cNvPr>
          <p:cNvSpPr txBox="1"/>
          <p:nvPr/>
        </p:nvSpPr>
        <p:spPr>
          <a:xfrm>
            <a:off x="3798570" y="2867799"/>
            <a:ext cx="1546860" cy="3108543"/>
          </a:xfrm>
          <a:prstGeom prst="rect">
            <a:avLst/>
          </a:prstGeom>
          <a:solidFill>
            <a:srgbClr val="009C8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kern="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Invitas especiales, Ingenieras y Licenciadas egresadas de UTGuaymas, que ocupan cargos importantes en la industria, como ejemplo y modelo a seguir para nuestras estudiantes.</a:t>
            </a:r>
            <a:endParaRPr lang="es-MX" sz="1400" b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D05EAF-0543-47AF-AE27-8DA2DEE3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3" y="2992057"/>
            <a:ext cx="3415306" cy="25614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87EB4B-7893-2CD1-DD8B-9BA49F3A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51" y="2992057"/>
            <a:ext cx="2876004" cy="286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AE179D-FC43-05CE-AABC-B3571B198C7F}"/>
              </a:ext>
            </a:extLst>
          </p:cNvPr>
          <p:cNvSpPr txBox="1"/>
          <p:nvPr/>
        </p:nvSpPr>
        <p:spPr>
          <a:xfrm>
            <a:off x="855691" y="830500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MODELO DUAL EMPRESARIAL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C42178-5D5B-3E05-BCE0-4536F8B3546C}"/>
              </a:ext>
            </a:extLst>
          </p:cNvPr>
          <p:cNvSpPr txBox="1"/>
          <p:nvPr/>
        </p:nvSpPr>
        <p:spPr>
          <a:xfrm>
            <a:off x="1072033" y="1289534"/>
            <a:ext cx="7216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una exitosa presentación </a:t>
            </a:r>
            <a:r>
              <a:rPr lang="es-E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estudiantes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concluyeron los proyectos que realizaron en la planta Sargent, dentro del programa del modelo dual</a:t>
            </a:r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empresarial.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6E6DDB-1F48-E73C-6774-09C80D13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34" y="2337746"/>
            <a:ext cx="7216274" cy="4059154"/>
          </a:xfrm>
          <a:prstGeom prst="rect">
            <a:avLst/>
          </a:prstGeom>
        </p:spPr>
      </p:pic>
      <p:pic>
        <p:nvPicPr>
          <p:cNvPr id="10" name="Picture 2" descr="Sargent aeroespacial y defensa sargent manufacturing company, inc. nueva  industria del refugio, texto, Servicio, logo png | PNGWing">
            <a:extLst>
              <a:ext uri="{FF2B5EF4-FFF2-40B4-BE49-F238E27FC236}">
                <a16:creationId xmlns:a16="http://schemas.microsoft.com/office/drawing/2014/main" id="{39A24952-8478-901D-58B7-4BF74B82A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32600" r="11947" b="30751"/>
          <a:stretch/>
        </p:blipFill>
        <p:spPr bwMode="auto">
          <a:xfrm>
            <a:off x="3863721" y="2874863"/>
            <a:ext cx="2253413" cy="765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8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AE179D-FC43-05CE-AABC-B3571B198C7F}"/>
              </a:ext>
            </a:extLst>
          </p:cNvPr>
          <p:cNvSpPr txBox="1"/>
          <p:nvPr/>
        </p:nvSpPr>
        <p:spPr>
          <a:xfrm>
            <a:off x="855691" y="830500"/>
            <a:ext cx="7432617" cy="72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E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SESIÓN EXTRAORDINARIA DEL SECRETARIADO CONJUNTO DE LA COEPES</a:t>
            </a:r>
            <a:r>
              <a:rPr lang="es-MX" sz="2000" b="1" kern="0" dirty="0"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C42178-5D5B-3E05-BCE0-4536F8B3546C}"/>
              </a:ext>
            </a:extLst>
          </p:cNvPr>
          <p:cNvSpPr txBox="1"/>
          <p:nvPr/>
        </p:nvSpPr>
        <p:spPr>
          <a:xfrm>
            <a:off x="963862" y="1883894"/>
            <a:ext cx="7216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lograr la actualización del Nuevo Modelo Educativo en el Subsistema Tecnológico, la </a:t>
            </a:r>
            <a:r>
              <a:rPr kumimoji="0" lang="es-MX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UTGuaymas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participó activamente en la sesión extraordinaria donde se solicitó y se aprobó la autorización para actualizar los programas educativos ante la </a:t>
            </a:r>
            <a:r>
              <a:rPr kumimoji="0" lang="es-MX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DGUTyP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s-MX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2A3C00DF-B83F-3014-C412-26A5D21EB1E9}"/>
              </a:ext>
            </a:extLst>
          </p:cNvPr>
          <p:cNvSpPr/>
          <p:nvPr/>
        </p:nvSpPr>
        <p:spPr>
          <a:xfrm>
            <a:off x="3099415" y="3880803"/>
            <a:ext cx="2601410" cy="150822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D99527-F324-B3EC-E664-6B817555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14" y="3429000"/>
            <a:ext cx="3215776" cy="24118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A08F5B-C370-DAE3-E0BD-C4D4D86E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76" y="3429000"/>
            <a:ext cx="3261360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B4F6860-42D9-63EF-C729-9CE2BC8DEB30}"/>
              </a:ext>
            </a:extLst>
          </p:cNvPr>
          <p:cNvSpPr/>
          <p:nvPr/>
        </p:nvSpPr>
        <p:spPr>
          <a:xfrm>
            <a:off x="3011668" y="4271211"/>
            <a:ext cx="5530247" cy="712016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30" name="Picture 10" descr="Puede ser una imagen de 12 personas, personas jugando al básquet, camiseta de básquet y multitud">
            <a:extLst>
              <a:ext uri="{FF2B5EF4-FFF2-40B4-BE49-F238E27FC236}">
                <a16:creationId xmlns:a16="http://schemas.microsoft.com/office/drawing/2014/main" id="{882FF1B7-958A-463F-C12A-07B509A2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89" y="3858807"/>
            <a:ext cx="2451923" cy="158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0419AA7-60A7-45CF-3FFE-C37228A402CB}"/>
              </a:ext>
            </a:extLst>
          </p:cNvPr>
          <p:cNvSpPr/>
          <p:nvPr/>
        </p:nvSpPr>
        <p:spPr>
          <a:xfrm rot="5400000">
            <a:off x="-732134" y="3474682"/>
            <a:ext cx="5101388" cy="768251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B4FC45-4FCD-0301-B63C-E7256DDBC219}"/>
              </a:ext>
            </a:extLst>
          </p:cNvPr>
          <p:cNvSpPr txBox="1"/>
          <p:nvPr/>
        </p:nvSpPr>
        <p:spPr>
          <a:xfrm>
            <a:off x="855690" y="618992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CELEBRACIÓN DÍA DEL TSU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FC170D-5AD8-458F-15EB-A45E2C64E85E}"/>
              </a:ext>
            </a:extLst>
          </p:cNvPr>
          <p:cNvSpPr txBox="1"/>
          <p:nvPr/>
        </p:nvSpPr>
        <p:spPr>
          <a:xfrm>
            <a:off x="3380845" y="1696683"/>
            <a:ext cx="51610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Día del Técnico Superior Universitario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se llevó a cabo una semana de actividades deportivas y culturales donde hubo participación de estudiantes, docentes y personal administrativo de la Universidad.</a:t>
            </a: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2EF20D3-4285-7713-1C87-7D7B297ED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3" y="3174011"/>
            <a:ext cx="2059592" cy="13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9695C75-8674-7D71-8422-BA56E2D9C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3" y="1518402"/>
            <a:ext cx="2059217" cy="13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uede ser una imagen de 15 personas y personas jugando al básquet">
            <a:extLst>
              <a:ext uri="{FF2B5EF4-FFF2-40B4-BE49-F238E27FC236}">
                <a16:creationId xmlns:a16="http://schemas.microsoft.com/office/drawing/2014/main" id="{34295606-FE05-D475-A6AA-7B159479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3" y="3862979"/>
            <a:ext cx="2375015" cy="15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uede ser una imagen de 14 personas y personas jugando al básquet">
            <a:extLst>
              <a:ext uri="{FF2B5EF4-FFF2-40B4-BE49-F238E27FC236}">
                <a16:creationId xmlns:a16="http://schemas.microsoft.com/office/drawing/2014/main" id="{10CD97A7-7FD3-5FC4-B865-220F744F9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3" y="4829870"/>
            <a:ext cx="2059217" cy="13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65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o 5">
            <a:extLst>
              <a:ext uri="{FF2B5EF4-FFF2-40B4-BE49-F238E27FC236}">
                <a16:creationId xmlns:a16="http://schemas.microsoft.com/office/drawing/2014/main" id="{5D332466-1056-5245-5E8F-0DCD0D8B113E}"/>
              </a:ext>
            </a:extLst>
          </p:cNvPr>
          <p:cNvSpPr/>
          <p:nvPr/>
        </p:nvSpPr>
        <p:spPr>
          <a:xfrm>
            <a:off x="2657488" y="3418059"/>
            <a:ext cx="2382863" cy="1222661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Puede ser una imagen de 7 personas, personas estudiando y texto">
            <a:extLst>
              <a:ext uri="{FF2B5EF4-FFF2-40B4-BE49-F238E27FC236}">
                <a16:creationId xmlns:a16="http://schemas.microsoft.com/office/drawing/2014/main" id="{4A0BBD22-A33E-AF6A-770D-DF896A40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16" y="3183999"/>
            <a:ext cx="2300386" cy="17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8B5DB8-78E8-68ED-DBE9-6BC529E36667}"/>
              </a:ext>
            </a:extLst>
          </p:cNvPr>
          <p:cNvSpPr txBox="1"/>
          <p:nvPr/>
        </p:nvSpPr>
        <p:spPr>
          <a:xfrm>
            <a:off x="864080" y="912942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CONFERENCIA </a:t>
            </a:r>
            <a:r>
              <a:rPr lang="es-MX" sz="2000" b="1" kern="0" dirty="0">
                <a:solidFill>
                  <a:srgbClr val="009C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9C8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USTENTABILIDAD Y RECICLADO”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solidFill>
                <a:srgbClr val="009C84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0542DD-2E0F-B436-C86F-D875A7F42A42}"/>
              </a:ext>
            </a:extLst>
          </p:cNvPr>
          <p:cNvSpPr txBox="1"/>
          <p:nvPr/>
        </p:nvSpPr>
        <p:spPr>
          <a:xfrm>
            <a:off x="5410623" y="1598164"/>
            <a:ext cx="288607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Universidad Tecnológica de Guaymas realizó con éxito la conferencia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“Sustentabilidad y Reciclado”,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cargo del Biólogo Juan José Mascareño Grijalva.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este evento se busca concienciar a la comunidad estudiantil sobre la urgencia de implementar prácticas sustentables para la conservación del medio ambiente.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0E9DA190-AC7D-FEAC-D79F-7A47FB5B0E64}"/>
              </a:ext>
            </a:extLst>
          </p:cNvPr>
          <p:cNvSpPr/>
          <p:nvPr/>
        </p:nvSpPr>
        <p:spPr>
          <a:xfrm>
            <a:off x="801985" y="1567442"/>
            <a:ext cx="2601410" cy="150822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8" name="Picture 4" descr="Puede ser una imagen de 4 personas, personas estudiando y texto">
            <a:extLst>
              <a:ext uri="{FF2B5EF4-FFF2-40B4-BE49-F238E27FC236}">
                <a16:creationId xmlns:a16="http://schemas.microsoft.com/office/drawing/2014/main" id="{2837FC8C-1CE2-E19F-31CB-7A86D2350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2" y="1459111"/>
            <a:ext cx="2300386" cy="17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o 7">
            <a:extLst>
              <a:ext uri="{FF2B5EF4-FFF2-40B4-BE49-F238E27FC236}">
                <a16:creationId xmlns:a16="http://schemas.microsoft.com/office/drawing/2014/main" id="{4DED5C2A-BAF0-E141-1D80-7DFB46749D64}"/>
              </a:ext>
            </a:extLst>
          </p:cNvPr>
          <p:cNvSpPr/>
          <p:nvPr/>
        </p:nvSpPr>
        <p:spPr>
          <a:xfrm>
            <a:off x="691241" y="5137594"/>
            <a:ext cx="2137536" cy="143071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51FCA8-2083-B0C3-1C8B-EA9F689AC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82" y="4640720"/>
            <a:ext cx="2299854" cy="17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68148FE8-1741-FE06-95D6-46136FFA2B18}"/>
              </a:ext>
            </a:extLst>
          </p:cNvPr>
          <p:cNvSpPr/>
          <p:nvPr/>
        </p:nvSpPr>
        <p:spPr>
          <a:xfrm>
            <a:off x="4572000" y="2419376"/>
            <a:ext cx="4275071" cy="305621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40148C-C4CA-F6E7-44DD-524DF23EF18B}"/>
              </a:ext>
            </a:extLst>
          </p:cNvPr>
          <p:cNvSpPr txBox="1"/>
          <p:nvPr/>
        </p:nvSpPr>
        <p:spPr>
          <a:xfrm>
            <a:off x="1837247" y="900849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CONFERENCIA </a:t>
            </a:r>
            <a:r>
              <a:rPr lang="es-MX" sz="2000" b="1" kern="0" dirty="0">
                <a:solidFill>
                  <a:srgbClr val="009C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“D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009C8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ERECHOS HUMANOS”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9C8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6DD70E-ED69-5BDD-A429-B77D33190A0A}"/>
              </a:ext>
            </a:extLst>
          </p:cNvPr>
          <p:cNvSpPr txBox="1"/>
          <p:nvPr/>
        </p:nvSpPr>
        <p:spPr>
          <a:xfrm>
            <a:off x="294513" y="2110126"/>
            <a:ext cx="36963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presentó la conferencia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Derechos Humanos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 cargo del Lic. Jesús Iván Mercado López, Juez de la Primera Instancia de lo Familiar del Distrito Judicial de Guaymas.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Proporcionando a los estudiantes herramientas prácticas para enfrentar y denunciar cualquier abuso o negligencia por parte de las autoridades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F790B0-49B8-2812-0424-974F32818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410" y="2075553"/>
            <a:ext cx="1880716" cy="14105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730D50-FFD1-90B7-018F-D4AE817C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57" y="2929082"/>
            <a:ext cx="2361356" cy="17710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08D2BA-0E1F-225C-B77A-99FE6BB21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10" y="4546614"/>
            <a:ext cx="1880716" cy="14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4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68148FE8-1741-FE06-95D6-46136FFA2B18}"/>
              </a:ext>
            </a:extLst>
          </p:cNvPr>
          <p:cNvSpPr/>
          <p:nvPr/>
        </p:nvSpPr>
        <p:spPr>
          <a:xfrm>
            <a:off x="4572000" y="2419376"/>
            <a:ext cx="4275071" cy="305621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6DD70E-ED69-5BDD-A429-B77D33190A0A}"/>
              </a:ext>
            </a:extLst>
          </p:cNvPr>
          <p:cNvSpPr txBox="1"/>
          <p:nvPr/>
        </p:nvSpPr>
        <p:spPr>
          <a:xfrm>
            <a:off x="1346875" y="660939"/>
            <a:ext cx="6450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CUARTA ASAMBLEA GENERAL ORDINARIA DE LA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COMISIÓN ESTATAL PARA LA PLANEACIÓN DE LA EDUCACIÓN SUPERIOR (COEPES)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FFD036-692B-D5FE-87C9-4D92ADD8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590" y="1795184"/>
            <a:ext cx="3017386" cy="201033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097FB7A-0315-D038-9AB7-4723428DA493}"/>
              </a:ext>
            </a:extLst>
          </p:cNvPr>
          <p:cNvSpPr txBox="1"/>
          <p:nvPr/>
        </p:nvSpPr>
        <p:spPr>
          <a:xfrm>
            <a:off x="529928" y="3836708"/>
            <a:ext cx="3644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Entre los acuerdos se aprueba por unanimidad la participación de la COEPES Sonora en el convenio de colaboración intersecretarial para impulsar el desarrollo de la industria de</a:t>
            </a:r>
          </a:p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semiconductores en México con la adhesión del Consorcio Estatal de Semiconductores y de las IES que lo conforman.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F1E322F-E716-7648-657F-5FF8608C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707" y="4035324"/>
            <a:ext cx="3098627" cy="20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nfomex">
            <a:extLst>
              <a:ext uri="{FF2B5EF4-FFF2-40B4-BE49-F238E27FC236}">
                <a16:creationId xmlns:a16="http://schemas.microsoft.com/office/drawing/2014/main" id="{5C2EA40E-AE96-4AD6-9AC7-53C5976C5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7895" r="28947" b="7895"/>
          <a:stretch/>
        </p:blipFill>
        <p:spPr bwMode="auto">
          <a:xfrm>
            <a:off x="995509" y="4055779"/>
            <a:ext cx="1867829" cy="18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dondear rectángulo de esquina diagonal 5">
            <a:extLst>
              <a:ext uri="{FF2B5EF4-FFF2-40B4-BE49-F238E27FC236}">
                <a16:creationId xmlns:a16="http://schemas.microsoft.com/office/drawing/2014/main" id="{33997075-272C-4C07-B2C1-286D8FA2DB58}"/>
              </a:ext>
            </a:extLst>
          </p:cNvPr>
          <p:cNvSpPr/>
          <p:nvPr/>
        </p:nvSpPr>
        <p:spPr>
          <a:xfrm>
            <a:off x="4161830" y="3901914"/>
            <a:ext cx="4572000" cy="2239117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C85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cumplimiento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de atención de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85B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solicitudes de información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E669BCA-E3F8-1246-B76D-A8C75F907C1C}"/>
              </a:ext>
            </a:extLst>
          </p:cNvPr>
          <p:cNvSpPr/>
          <p:nvPr/>
        </p:nvSpPr>
        <p:spPr>
          <a:xfrm>
            <a:off x="4447194" y="4389735"/>
            <a:ext cx="4155387" cy="1476178"/>
          </a:xfrm>
          <a:prstGeom prst="rect">
            <a:avLst/>
          </a:prstGeom>
          <a:noFill/>
          <a:ln w="57150">
            <a:solidFill>
              <a:srgbClr val="C8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2205761-7CA5-804A-8C02-CEB6D79D0CF9}"/>
              </a:ext>
            </a:extLst>
          </p:cNvPr>
          <p:cNvSpPr/>
          <p:nvPr/>
        </p:nvSpPr>
        <p:spPr>
          <a:xfrm>
            <a:off x="4315682" y="4256113"/>
            <a:ext cx="4155387" cy="1476179"/>
          </a:xfrm>
          <a:prstGeom prst="rect">
            <a:avLst/>
          </a:prstGeom>
          <a:noFill/>
          <a:ln w="57150">
            <a:solidFill>
              <a:srgbClr val="960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211E7F-25EF-AE48-8348-4FC4729A2D68}"/>
              </a:ext>
            </a:extLst>
          </p:cNvPr>
          <p:cNvSpPr/>
          <p:nvPr/>
        </p:nvSpPr>
        <p:spPr>
          <a:xfrm>
            <a:off x="101773" y="3533012"/>
            <a:ext cx="8940453" cy="93784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4 Tabla">
            <a:extLst>
              <a:ext uri="{FF2B5EF4-FFF2-40B4-BE49-F238E27FC236}">
                <a16:creationId xmlns:a16="http://schemas.microsoft.com/office/drawing/2014/main" id="{01994BD4-4AAD-C695-8214-FC30D8169C25}"/>
              </a:ext>
            </a:extLst>
          </p:cNvPr>
          <p:cNvGraphicFramePr>
            <a:graphicFrameLocks noGrp="1"/>
          </p:cNvGraphicFramePr>
          <p:nvPr/>
        </p:nvGraphicFramePr>
        <p:xfrm>
          <a:off x="553796" y="852870"/>
          <a:ext cx="8180034" cy="1615751"/>
        </p:xfrm>
        <a:graphic>
          <a:graphicData uri="http://schemas.openxmlformats.org/drawingml/2006/table">
            <a:tbl>
              <a:tblPr/>
              <a:tblGrid>
                <a:gridCol w="1253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6744">
                  <a:extLst>
                    <a:ext uri="{9D8B030D-6E8A-4147-A177-3AD203B41FA5}">
                      <a16:colId xmlns:a16="http://schemas.microsoft.com/office/drawing/2014/main" val="2129101657"/>
                    </a:ext>
                  </a:extLst>
                </a:gridCol>
              </a:tblGrid>
              <a:tr h="546065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TABLA DE CUMPLIMIENTO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OBLIGACIONES DE TRANSPARENCIA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latin typeface="LuloCleanW01-OneBold" panose="02010804020200000003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CUMPLIMIENTO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EVIDENCIA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LGT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LTAIPES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 TRIM 2024</a:t>
                      </a:r>
                      <a:endParaRPr lang="es-MX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98.61%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3"/>
                        </a:rPr>
                        <a:t>https://drive.google.com/drive/u/0/folders/1qAB6HIVuvDyYzbl45VwkmHOJyUDWbOMp</a:t>
                      </a:r>
                      <a:r>
                        <a:rPr lang="es-MX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8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68148FE8-1741-FE06-95D6-46136FFA2B18}"/>
              </a:ext>
            </a:extLst>
          </p:cNvPr>
          <p:cNvSpPr/>
          <p:nvPr/>
        </p:nvSpPr>
        <p:spPr>
          <a:xfrm>
            <a:off x="4572000" y="2419376"/>
            <a:ext cx="4275071" cy="305621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40148C-C4CA-F6E7-44DD-524DF23EF18B}"/>
              </a:ext>
            </a:extLst>
          </p:cNvPr>
          <p:cNvSpPr txBox="1"/>
          <p:nvPr/>
        </p:nvSpPr>
        <p:spPr>
          <a:xfrm>
            <a:off x="1337310" y="628220"/>
            <a:ext cx="619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CAPACITACIÓN SOBRE EL SERVICIO DE ADMINISTRACIÓN TRIBUTARIA (SAT)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PERSONAL UTGUAYMAS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009C8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6DD70E-ED69-5BDD-A429-B77D33190A0A}"/>
              </a:ext>
            </a:extLst>
          </p:cNvPr>
          <p:cNvSpPr txBox="1"/>
          <p:nvPr/>
        </p:nvSpPr>
        <p:spPr>
          <a:xfrm>
            <a:off x="83799" y="1916512"/>
            <a:ext cx="36963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Administración General de Servicios al Contribuyente, del Servicio de Administración Tributaria </a:t>
            </a:r>
            <a:r>
              <a:rPr lang="es-ES" sz="1600" b="1" i="0" dirty="0">
                <a:solidFill>
                  <a:srgbClr val="0CB3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(SAT), </a:t>
            </a:r>
            <a:r>
              <a:rPr lang="es-E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través de la Administración de Servicios Tributarios al Contribuyente, promueve acciones de Cultura Contributiva entre la comunidad de estudiantes, docentes y administrativos,  en coordinación con la </a:t>
            </a:r>
            <a:r>
              <a:rPr lang="es-ES" sz="1600" b="1" i="0" dirty="0">
                <a:solidFill>
                  <a:srgbClr val="0CB3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Subsecretaría de Educación Superior (SES) y UTGUAYMAS</a:t>
            </a:r>
            <a:r>
              <a:rPr lang="es-E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con la finalidad de construir una ciudadanía informada sobre la importancia de la contribución, a través de la reflexión que tiene nuestro actuar diario en dicha materia.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C9DD5A3-ADEE-2199-B4E0-08C30EAE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0" y="4569648"/>
            <a:ext cx="2014814" cy="15111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7232F9-43E4-29B6-1E2F-107D8839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226" y="2034540"/>
            <a:ext cx="2347738" cy="12772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71DB6A-D1D6-CB01-FB2F-C78885DF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98" y="3240526"/>
            <a:ext cx="2586072" cy="127608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4FA304B-D6EC-BE79-755E-E1A199DED4F0}"/>
              </a:ext>
            </a:extLst>
          </p:cNvPr>
          <p:cNvSpPr txBox="1"/>
          <p:nvPr/>
        </p:nvSpPr>
        <p:spPr>
          <a:xfrm>
            <a:off x="6709535" y="3463070"/>
            <a:ext cx="1750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Asistencia virtual del </a:t>
            </a:r>
            <a:r>
              <a:rPr lang="es-MX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del personal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E1A596-F1BD-1B89-FD7B-B23964E29411}"/>
              </a:ext>
            </a:extLst>
          </p:cNvPr>
          <p:cNvSpPr txBox="1"/>
          <p:nvPr/>
        </p:nvSpPr>
        <p:spPr>
          <a:xfrm>
            <a:off x="6210315" y="4185659"/>
            <a:ext cx="2646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19 al 22 de agosto</a:t>
            </a:r>
          </a:p>
        </p:txBody>
      </p:sp>
    </p:spTree>
    <p:extLst>
      <p:ext uri="{BB962C8B-B14F-4D97-AF65-F5344CB8AC3E}">
        <p14:creationId xmlns:p14="http://schemas.microsoft.com/office/powerpoint/2010/main" val="3800789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5CD9BD-A46B-0C9E-765D-F278A8632EBE}"/>
              </a:ext>
            </a:extLst>
          </p:cNvPr>
          <p:cNvSpPr txBox="1"/>
          <p:nvPr/>
        </p:nvSpPr>
        <p:spPr>
          <a:xfrm>
            <a:off x="1115765" y="934933"/>
            <a:ext cx="6912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PLÁTICA DE ESTADÍAS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553948-4BBE-3C0D-C84A-5923741D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38" y="2833164"/>
            <a:ext cx="3755516" cy="28166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111AA2-21CD-3356-3B52-08B9E699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69" y="2833164"/>
            <a:ext cx="3755516" cy="2816638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A7782EF2-F5BF-D1D8-ED01-B952B90A0DF0}"/>
              </a:ext>
            </a:extLst>
          </p:cNvPr>
          <p:cNvSpPr txBox="1">
            <a:spLocks/>
          </p:cNvSpPr>
          <p:nvPr/>
        </p:nvSpPr>
        <p:spPr>
          <a:xfrm>
            <a:off x="742862" y="1419226"/>
            <a:ext cx="7658276" cy="1130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de Recursos Humanos de Tetakawi en coordinación con la Dirección de Vinculación y Dirección </a:t>
            </a: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cadémica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nuestra universidad, brindaron información referente al proceso de colocación de estadías que están por iniciar los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más de 115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estudiantes de las cuatro carreras.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485DC63F-932E-9D27-E350-058B85ED85E1}"/>
              </a:ext>
            </a:extLst>
          </p:cNvPr>
          <p:cNvSpPr/>
          <p:nvPr/>
        </p:nvSpPr>
        <p:spPr>
          <a:xfrm>
            <a:off x="615191" y="2833164"/>
            <a:ext cx="3956810" cy="281663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3AE305F0-90D9-8F74-C37A-F752D04559B7}"/>
              </a:ext>
            </a:extLst>
          </p:cNvPr>
          <p:cNvSpPr/>
          <p:nvPr/>
        </p:nvSpPr>
        <p:spPr>
          <a:xfrm>
            <a:off x="4645622" y="2833164"/>
            <a:ext cx="3956810" cy="281663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9459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5CD9BD-A46B-0C9E-765D-F278A8632EBE}"/>
              </a:ext>
            </a:extLst>
          </p:cNvPr>
          <p:cNvSpPr txBox="1"/>
          <p:nvPr/>
        </p:nvSpPr>
        <p:spPr>
          <a:xfrm>
            <a:off x="1115765" y="881961"/>
            <a:ext cx="6912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DONACIÓN DE MATERIAL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A7782EF2-F5BF-D1D8-ED01-B952B90A0DF0}"/>
              </a:ext>
            </a:extLst>
          </p:cNvPr>
          <p:cNvSpPr txBox="1">
            <a:spLocks/>
          </p:cNvSpPr>
          <p:nvPr/>
        </p:nvSpPr>
        <p:spPr>
          <a:xfrm>
            <a:off x="742862" y="1419226"/>
            <a:ext cx="7658276" cy="1130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Entregamos a Casa Franciscana de Guaymas, material de higiene y aseo para el personal y voluntariado, el cual servirá para mejorar la atención y servicio humanitario que se brinda a la comunidad en situaciones de vulnerabilidad y calle.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485DC63F-932E-9D27-E350-058B85ED85E1}"/>
              </a:ext>
            </a:extLst>
          </p:cNvPr>
          <p:cNvSpPr/>
          <p:nvPr/>
        </p:nvSpPr>
        <p:spPr>
          <a:xfrm>
            <a:off x="2514600" y="3106429"/>
            <a:ext cx="4114800" cy="281663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25FA229-1DDF-3BE2-FDC8-157C736E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940" y="2643027"/>
            <a:ext cx="2770120" cy="36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6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21A5A31-5802-B7A1-4B82-E150FC0507E0}"/>
              </a:ext>
            </a:extLst>
          </p:cNvPr>
          <p:cNvSpPr txBox="1"/>
          <p:nvPr/>
        </p:nvSpPr>
        <p:spPr>
          <a:xfrm>
            <a:off x="855691" y="1029369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ATENCIÓN PSICOLÓGICA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89C39B-CB12-C843-DBBA-7FA539B37A84}"/>
              </a:ext>
            </a:extLst>
          </p:cNvPr>
          <p:cNvSpPr txBox="1"/>
          <p:nvPr/>
        </p:nvSpPr>
        <p:spPr>
          <a:xfrm>
            <a:off x="1479176" y="5231257"/>
            <a:ext cx="6185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Arial Narrow"/>
              </a:rPr>
              <a:t>Total de casos atendidos en el periodo: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9C84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009C8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F11653C-E384-4E0A-70E3-B4747A116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796874"/>
              </p:ext>
            </p:extLst>
          </p:nvPr>
        </p:nvGraphicFramePr>
        <p:xfrm>
          <a:off x="461214" y="2010659"/>
          <a:ext cx="4018326" cy="256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007DBD3-A66E-0599-9C19-46B0DEA30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369478"/>
              </p:ext>
            </p:extLst>
          </p:nvPr>
        </p:nvGraphicFramePr>
        <p:xfrm>
          <a:off x="5025005" y="2218867"/>
          <a:ext cx="3795056" cy="242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3079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8950025-648C-9A32-C8EC-97B421433D4A}"/>
              </a:ext>
            </a:extLst>
          </p:cNvPr>
          <p:cNvSpPr txBox="1"/>
          <p:nvPr/>
        </p:nvSpPr>
        <p:spPr>
          <a:xfrm>
            <a:off x="855691" y="830500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ATENCIÓN MÉDICA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74CF7D-EEC3-EACB-64EE-94A29F15D505}"/>
              </a:ext>
            </a:extLst>
          </p:cNvPr>
          <p:cNvSpPr txBox="1"/>
          <p:nvPr/>
        </p:nvSpPr>
        <p:spPr>
          <a:xfrm>
            <a:off x="4141694" y="5098439"/>
            <a:ext cx="4840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consultas médicas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9C8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FB5C4A-E5D5-C98E-69E9-63CA7145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82" y="2232212"/>
            <a:ext cx="2425808" cy="181935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45C1272-6019-FE07-BE91-57E4A9FADF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377095"/>
              </p:ext>
            </p:extLst>
          </p:nvPr>
        </p:nvGraphicFramePr>
        <p:xfrm>
          <a:off x="336128" y="156188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78E07E8B-8683-E8EE-2493-876B14BF147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23185524"/>
                  </p:ext>
                </p:extLst>
              </p:nvPr>
            </p:nvGraphicFramePr>
            <p:xfrm>
              <a:off x="647178" y="4605997"/>
              <a:ext cx="3065740" cy="181385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78E07E8B-8683-E8EE-2493-876B14BF14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178" y="4605997"/>
                <a:ext cx="3065740" cy="18138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05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221B01-2A78-429A-1710-1974E81BD63E}"/>
              </a:ext>
            </a:extLst>
          </p:cNvPr>
          <p:cNvSpPr/>
          <p:nvPr/>
        </p:nvSpPr>
        <p:spPr>
          <a:xfrm>
            <a:off x="1979527" y="3564359"/>
            <a:ext cx="3162650" cy="2571786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FAEB24-37AD-82FB-FFA9-DDF0FC6EBC29}"/>
              </a:ext>
            </a:extLst>
          </p:cNvPr>
          <p:cNvSpPr txBox="1"/>
          <p:nvPr/>
        </p:nvSpPr>
        <p:spPr>
          <a:xfrm>
            <a:off x="697832" y="925279"/>
            <a:ext cx="7432617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ACTIVACIÓN FÍSICA</a:t>
            </a:r>
            <a:endParaRPr kumimoji="0" lang="es-MX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51;p7">
            <a:extLst>
              <a:ext uri="{FF2B5EF4-FFF2-40B4-BE49-F238E27FC236}">
                <a16:creationId xmlns:a16="http://schemas.microsoft.com/office/drawing/2014/main" id="{4E48E5FA-D020-EA50-DBE1-91DC3E8B9D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6400" y="2346593"/>
            <a:ext cx="2589768" cy="3425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Google Shape;161;p8">
            <a:extLst>
              <a:ext uri="{FF2B5EF4-FFF2-40B4-BE49-F238E27FC236}">
                <a16:creationId xmlns:a16="http://schemas.microsoft.com/office/drawing/2014/main" id="{BE5BD7BD-9537-3F7A-E487-36E467908CAA}"/>
              </a:ext>
            </a:extLst>
          </p:cNvPr>
          <p:cNvSpPr txBox="1"/>
          <p:nvPr/>
        </p:nvSpPr>
        <p:spPr>
          <a:xfrm>
            <a:off x="242048" y="1401672"/>
            <a:ext cx="8876474" cy="78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UTG continua con activación física para el personal administrativo y docente con el objetivo de reducir el estrés laboral y combatir el sedentarismo.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3D09AA-2302-0601-D664-572A43E98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57" b="11551"/>
          <a:stretch/>
        </p:blipFill>
        <p:spPr>
          <a:xfrm>
            <a:off x="697832" y="2346593"/>
            <a:ext cx="4224612" cy="32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ED3D8F9-C235-DD90-1C15-9DDBE28BCB53}"/>
              </a:ext>
            </a:extLst>
          </p:cNvPr>
          <p:cNvSpPr/>
          <p:nvPr/>
        </p:nvSpPr>
        <p:spPr>
          <a:xfrm>
            <a:off x="7519704" y="2263907"/>
            <a:ext cx="1537208" cy="2571786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F956061-AEA2-EE64-91CD-B6DA5A902442}"/>
              </a:ext>
            </a:extLst>
          </p:cNvPr>
          <p:cNvSpPr/>
          <p:nvPr/>
        </p:nvSpPr>
        <p:spPr>
          <a:xfrm>
            <a:off x="135336" y="2143107"/>
            <a:ext cx="2244786" cy="2571786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FAEB24-37AD-82FB-FFA9-DDF0FC6EBC29}"/>
              </a:ext>
            </a:extLst>
          </p:cNvPr>
          <p:cNvSpPr txBox="1"/>
          <p:nvPr/>
        </p:nvSpPr>
        <p:spPr>
          <a:xfrm>
            <a:off x="855691" y="568014"/>
            <a:ext cx="7432617" cy="100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6000" b="1" kern="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XII ANIVERSARIO</a:t>
            </a:r>
            <a:endParaRPr kumimoji="0" lang="es-MX" sz="6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61;p8">
            <a:extLst>
              <a:ext uri="{FF2B5EF4-FFF2-40B4-BE49-F238E27FC236}">
                <a16:creationId xmlns:a16="http://schemas.microsoft.com/office/drawing/2014/main" id="{BE5BD7BD-9537-3F7A-E487-36E467908CAA}"/>
              </a:ext>
            </a:extLst>
          </p:cNvPr>
          <p:cNvSpPr txBox="1"/>
          <p:nvPr/>
        </p:nvSpPr>
        <p:spPr>
          <a:xfrm>
            <a:off x="242048" y="1401672"/>
            <a:ext cx="8876474" cy="5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2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Creación de la Universidad Tecnológica de Guaymas</a:t>
            </a:r>
            <a:r>
              <a:rPr lang="es-MX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MX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91E595-AFAE-7A52-40AE-8BABFD915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045" y="2087585"/>
            <a:ext cx="4733364" cy="38864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D1542C-C366-85EB-776C-24E638B5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2" y="2087585"/>
            <a:ext cx="2393578" cy="37046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7C59A5-5DD2-0263-5B67-CE10DFEC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409" y="2249060"/>
            <a:ext cx="1743952" cy="320726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148A2A8-553A-65D6-4F46-528A8020C1AC}"/>
              </a:ext>
            </a:extLst>
          </p:cNvPr>
          <p:cNvSpPr txBox="1"/>
          <p:nvPr/>
        </p:nvSpPr>
        <p:spPr>
          <a:xfrm>
            <a:off x="3119716" y="1725561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9C84"/>
                </a:solidFill>
                <a:latin typeface="Montserrat" panose="00000500000000000000" pitchFamily="2" charset="0"/>
              </a:rPr>
              <a:t>27 de agosto 2012</a:t>
            </a:r>
          </a:p>
        </p:txBody>
      </p:sp>
    </p:spTree>
    <p:extLst>
      <p:ext uri="{BB962C8B-B14F-4D97-AF65-F5344CB8AC3E}">
        <p14:creationId xmlns:p14="http://schemas.microsoft.com/office/powerpoint/2010/main" val="3267464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22790" y="2349884"/>
            <a:ext cx="7098418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42930">
              <a:defRPr/>
            </a:pPr>
            <a:r>
              <a:rPr lang="es-MX" sz="4263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722238" y="3783980"/>
            <a:ext cx="7699545" cy="450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42930">
              <a:defRPr/>
            </a:pPr>
            <a:r>
              <a:rPr lang="es-MX" sz="2325" b="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LIC. JAVIER ENRIQUE CARRIZALES SALAZAR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71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2E2F29A9-AD67-8BB8-9560-A593EDA80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8" y="828675"/>
            <a:ext cx="8892839" cy="5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7734D81-22BC-BEB1-0A11-9E52C1137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429221"/>
              </p:ext>
            </p:extLst>
          </p:nvPr>
        </p:nvGraphicFramePr>
        <p:xfrm>
          <a:off x="415637" y="1104900"/>
          <a:ext cx="8061613" cy="517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1ABF888-5122-100D-C1A4-74A608C44B78}"/>
              </a:ext>
            </a:extLst>
          </p:cNvPr>
          <p:cNvSpPr txBox="1"/>
          <p:nvPr/>
        </p:nvSpPr>
        <p:spPr>
          <a:xfrm>
            <a:off x="290080" y="1103168"/>
            <a:ext cx="415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CAMPAÑA PERMANENTE DE SUSTENTABILIDAD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39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126419"/>
              </p:ext>
            </p:extLst>
          </p:nvPr>
        </p:nvGraphicFramePr>
        <p:xfrm>
          <a:off x="461962" y="1317935"/>
          <a:ext cx="8220075" cy="4716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05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988114"/>
              </p:ext>
            </p:extLst>
          </p:nvPr>
        </p:nvGraphicFramePr>
        <p:xfrm>
          <a:off x="228133" y="1481824"/>
          <a:ext cx="8592484" cy="476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749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5E60BD-CE15-FDAF-D9CC-EE1A933A21DF}"/>
              </a:ext>
            </a:extLst>
          </p:cNvPr>
          <p:cNvSpPr txBox="1"/>
          <p:nvPr/>
        </p:nvSpPr>
        <p:spPr>
          <a:xfrm>
            <a:off x="1197292" y="634793"/>
            <a:ext cx="693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DE RECONOCIMIENTOS A LOS </a:t>
            </a:r>
          </a:p>
          <a:p>
            <a:pPr algn="ctr"/>
            <a:r>
              <a:rPr lang="es-MX" sz="20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MEJORES PROMEDIOS Y EXCELENCIA</a:t>
            </a:r>
          </a:p>
          <a:p>
            <a:pPr algn="ctr"/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CUATRIMESTRE ENERO-ABRIL 2024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D1EE07-A574-CFBA-A5DB-A8C86AB3F9FB}"/>
              </a:ext>
            </a:extLst>
          </p:cNvPr>
          <p:cNvSpPr txBox="1"/>
          <p:nvPr/>
        </p:nvSpPr>
        <p:spPr>
          <a:xfrm>
            <a:off x="6477189" y="2020840"/>
            <a:ext cx="2188845" cy="3693319"/>
          </a:xfrm>
          <a:prstGeom prst="rect">
            <a:avLst/>
          </a:prstGeom>
          <a:solidFill>
            <a:srgbClr val="009C8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 realizó el reconocimiento  </a:t>
            </a:r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  jóvenes de las cuatro carreras educativas a nivel </a:t>
            </a: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 honor a su constancia, dedicación y esfuerzo académico.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B3A76B0-2DF0-091C-5882-76F6AAF0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6" y="4003320"/>
            <a:ext cx="3131282" cy="20817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803B44-6979-E6F7-13BD-8B09D1F25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66" y="1668456"/>
            <a:ext cx="3099424" cy="20605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8DABC7-888A-969C-A0B5-97C4C1113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627" r="21832"/>
          <a:stretch/>
        </p:blipFill>
        <p:spPr>
          <a:xfrm>
            <a:off x="2974652" y="3070661"/>
            <a:ext cx="3194696" cy="21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5E60BD-CE15-FDAF-D9CC-EE1A933A21DF}"/>
              </a:ext>
            </a:extLst>
          </p:cNvPr>
          <p:cNvSpPr txBox="1"/>
          <p:nvPr/>
        </p:nvSpPr>
        <p:spPr>
          <a:xfrm>
            <a:off x="1197292" y="634793"/>
            <a:ext cx="69322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DE RECONOCIMIENTOS A </a:t>
            </a:r>
          </a:p>
          <a:p>
            <a:pPr algn="ctr"/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PROFESORES MEJOR EVALUADOS 2023-2024 </a:t>
            </a:r>
          </a:p>
          <a:p>
            <a:pPr algn="ctr"/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CON AÑOS DE ANTI</a:t>
            </a:r>
            <a:r>
              <a:rPr lang="es-MX" sz="2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GUEDAD</a:t>
            </a:r>
            <a:r>
              <a:rPr lang="es-MX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MX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D1EE07-A574-CFBA-A5DB-A8C86AB3F9FB}"/>
              </a:ext>
            </a:extLst>
          </p:cNvPr>
          <p:cNvSpPr txBox="1"/>
          <p:nvPr/>
        </p:nvSpPr>
        <p:spPr>
          <a:xfrm>
            <a:off x="1270826" y="1676614"/>
            <a:ext cx="6593014" cy="1323439"/>
          </a:xfrm>
          <a:prstGeom prst="rect">
            <a:avLst/>
          </a:prstGeom>
          <a:solidFill>
            <a:srgbClr val="009C8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reconoció a la Mtra. Arcelia Soto, Profesora de Tiempo Completo y al Ing. José Daniel Velásquez, Profesor de Asignatura como los mejores evaluados durante el ciclo 23-24. Además se entregó reconocimiento de 5 y 10 años de servicio a personal administrativo.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28CD3B-61D6-5558-4FCC-E0D0257DD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05" y="3095006"/>
            <a:ext cx="4922968" cy="32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812594"/>
              </p:ext>
            </p:extLst>
          </p:nvPr>
        </p:nvGraphicFramePr>
        <p:xfrm>
          <a:off x="356839" y="1336858"/>
          <a:ext cx="8335072" cy="5052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1048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11440</TotalTime>
  <Words>1090</Words>
  <Application>Microsoft Office PowerPoint</Application>
  <PresentationFormat>Presentación en pantalla (4:3)</PresentationFormat>
  <Paragraphs>95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Montserrat</vt:lpstr>
      <vt:lpstr>Verdana</vt:lpstr>
      <vt:lpstr>Tema de Office</vt:lpstr>
      <vt:lpstr>1_Tema de Office</vt:lpstr>
      <vt:lpstr>2_Tema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Luz Marina Vega García</cp:lastModifiedBy>
  <cp:revision>119</cp:revision>
  <dcterms:created xsi:type="dcterms:W3CDTF">2022-01-31T20:03:20Z</dcterms:created>
  <dcterms:modified xsi:type="dcterms:W3CDTF">2024-09-05T18:08:02Z</dcterms:modified>
</cp:coreProperties>
</file>